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7" r:id="rId2"/>
    <p:sldId id="268" r:id="rId3"/>
    <p:sldId id="270" r:id="rId4"/>
    <p:sldId id="281" r:id="rId5"/>
    <p:sldId id="278" r:id="rId6"/>
    <p:sldId id="283" r:id="rId7"/>
    <p:sldId id="284" r:id="rId8"/>
    <p:sldId id="285" r:id="rId9"/>
    <p:sldId id="286" r:id="rId10"/>
    <p:sldId id="287" r:id="rId11"/>
    <p:sldId id="288" r:id="rId12"/>
    <p:sldId id="282" r:id="rId13"/>
    <p:sldId id="295" r:id="rId14"/>
    <p:sldId id="296" r:id="rId15"/>
    <p:sldId id="297" r:id="rId16"/>
    <p:sldId id="298" r:id="rId17"/>
    <p:sldId id="299" r:id="rId18"/>
    <p:sldId id="300" r:id="rId19"/>
    <p:sldId id="301" r:id="rId20"/>
    <p:sldId id="302"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289" r:id="rId34"/>
    <p:sldId id="290" r:id="rId35"/>
    <p:sldId id="292" r:id="rId36"/>
    <p:sldId id="328" r:id="rId37"/>
    <p:sldId id="294" r:id="rId38"/>
    <p:sldId id="317" r:id="rId39"/>
    <p:sldId id="318" r:id="rId40"/>
    <p:sldId id="319" r:id="rId41"/>
    <p:sldId id="320" r:id="rId42"/>
    <p:sldId id="322" r:id="rId43"/>
    <p:sldId id="323" r:id="rId44"/>
    <p:sldId id="324" r:id="rId45"/>
    <p:sldId id="261" r:id="rId46"/>
    <p:sldId id="279" r:id="rId4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77" autoAdjust="0"/>
  </p:normalViewPr>
  <p:slideViewPr>
    <p:cSldViewPr>
      <p:cViewPr>
        <p:scale>
          <a:sx n="65" d="100"/>
          <a:sy n="65" d="100"/>
        </p:scale>
        <p:origin x="-1536" y="2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5B20D-4B60-4F0D-BC5C-32C9C6C5CF2B}" type="datetimeFigureOut">
              <a:rPr lang="hu-HU" smtClean="0"/>
              <a:t>2013.11.24.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A4843-AFA7-4F35-8890-5EACE967A8BF}" type="slidenum">
              <a:rPr lang="hu-HU" smtClean="0"/>
              <a:t>‹#›</a:t>
            </a:fld>
            <a:endParaRPr lang="hu-HU"/>
          </a:p>
        </p:txBody>
      </p:sp>
    </p:spTree>
    <p:extLst>
      <p:ext uri="{BB962C8B-B14F-4D97-AF65-F5344CB8AC3E}">
        <p14:creationId xmlns:p14="http://schemas.microsoft.com/office/powerpoint/2010/main" val="333148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BDA4843-AFA7-4F35-8890-5EACE967A8BF}" type="slidenum">
              <a:rPr lang="hu-HU" smtClean="0"/>
              <a:t>1</a:t>
            </a:fld>
            <a:endParaRPr lang="hu-HU"/>
          </a:p>
        </p:txBody>
      </p:sp>
    </p:spTree>
    <p:extLst>
      <p:ext uri="{BB962C8B-B14F-4D97-AF65-F5344CB8AC3E}">
        <p14:creationId xmlns:p14="http://schemas.microsoft.com/office/powerpoint/2010/main" val="28444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i="1" dirty="0" smtClean="0">
                <a:solidFill>
                  <a:schemeClr val="tx1">
                    <a:lumMod val="95000"/>
                    <a:lumOff val="5000"/>
                  </a:schemeClr>
                </a:solidFill>
              </a:rPr>
              <a:t>Nutrition analysis</a:t>
            </a:r>
            <a:r>
              <a:rPr lang="hu-HU" sz="1200" i="1" dirty="0" smtClean="0">
                <a:solidFill>
                  <a:schemeClr val="tx1">
                    <a:lumMod val="95000"/>
                    <a:lumOff val="5000"/>
                  </a:schemeClr>
                </a:solidFill>
              </a:rPr>
              <a:t>,</a:t>
            </a:r>
            <a:r>
              <a:rPr lang="hu-HU" sz="1200" i="1" baseline="0" dirty="0" smtClean="0">
                <a:solidFill>
                  <a:schemeClr val="tx1">
                    <a:lumMod val="95000"/>
                    <a:lumOff val="5000"/>
                  </a:schemeClr>
                </a:solidFill>
              </a:rPr>
              <a:t> </a:t>
            </a:r>
            <a:r>
              <a:rPr lang="en-US" sz="1200" i="1" dirty="0" smtClean="0">
                <a:solidFill>
                  <a:schemeClr val="tx1">
                    <a:lumMod val="95000"/>
                    <a:lumOff val="5000"/>
                  </a:schemeClr>
                </a:solidFill>
              </a:rPr>
              <a:t>Risk assessment</a:t>
            </a:r>
            <a:r>
              <a:rPr lang="hu-HU" sz="1200" i="1" dirty="0" smtClean="0">
                <a:solidFill>
                  <a:schemeClr val="tx1">
                    <a:lumMod val="95000"/>
                    <a:lumOff val="5000"/>
                  </a:schemeClr>
                </a:solidFill>
              </a:rPr>
              <a:t>,</a:t>
            </a:r>
            <a:r>
              <a:rPr lang="hu-HU" sz="1200" i="1" baseline="0" dirty="0" smtClean="0">
                <a:solidFill>
                  <a:schemeClr val="tx1">
                    <a:lumMod val="95000"/>
                    <a:lumOff val="5000"/>
                  </a:schemeClr>
                </a:solidFill>
              </a:rPr>
              <a:t> </a:t>
            </a:r>
            <a:r>
              <a:rPr lang="en-US" sz="1200" i="1" dirty="0" err="1" smtClean="0">
                <a:solidFill>
                  <a:schemeClr val="tx1">
                    <a:lumMod val="95000"/>
                    <a:lumOff val="5000"/>
                  </a:schemeClr>
                </a:solidFill>
              </a:rPr>
              <a:t>Telemonitoring</a:t>
            </a:r>
            <a:r>
              <a:rPr lang="en-US" sz="1200" i="1" dirty="0" smtClean="0">
                <a:solidFill>
                  <a:schemeClr val="tx1">
                    <a:lumMod val="95000"/>
                    <a:lumOff val="5000"/>
                  </a:schemeClr>
                </a:solidFill>
              </a:rPr>
              <a:t> </a:t>
            </a:r>
            <a:r>
              <a:rPr lang="hu-HU" sz="1200" i="1" baseline="0" dirty="0" smtClean="0">
                <a:solidFill>
                  <a:schemeClr val="tx1">
                    <a:lumMod val="95000"/>
                    <a:lumOff val="5000"/>
                  </a:schemeClr>
                </a:solidFill>
              </a:rPr>
              <a:t> </a:t>
            </a:r>
            <a:r>
              <a:rPr lang="hu-HU" sz="1200" i="1" dirty="0" smtClean="0">
                <a:solidFill>
                  <a:schemeClr val="tx1">
                    <a:lumMod val="95000"/>
                    <a:lumOff val="5000"/>
                  </a:schemeClr>
                </a:solidFill>
              </a:rPr>
              <a:t>R</a:t>
            </a:r>
            <a:r>
              <a:rPr lang="en-US" sz="1200" i="1" dirty="0" smtClean="0">
                <a:solidFill>
                  <a:schemeClr val="tx1">
                    <a:lumMod val="95000"/>
                    <a:lumOff val="5000"/>
                  </a:schemeClr>
                </a:solidFill>
              </a:rPr>
              <a:t>emote diagnostic </a:t>
            </a:r>
            <a:endParaRPr lang="hu-HU" sz="1200" i="1" dirty="0" smtClean="0">
              <a:solidFill>
                <a:schemeClr val="tx1">
                  <a:lumMod val="95000"/>
                  <a:lumOff val="5000"/>
                </a:schemeClr>
              </a:solidFill>
            </a:endParaRPr>
          </a:p>
          <a:p>
            <a:r>
              <a:rPr lang="en-US" sz="1200" i="1" dirty="0" smtClean="0">
                <a:solidFill>
                  <a:schemeClr val="tx1">
                    <a:lumMod val="95000"/>
                    <a:lumOff val="5000"/>
                  </a:schemeClr>
                </a:solidFill>
              </a:rPr>
              <a:t>Bioelectric imaging </a:t>
            </a:r>
            <a:r>
              <a:rPr lang="hu-HU" sz="1200" i="1" dirty="0" smtClean="0">
                <a:solidFill>
                  <a:schemeClr val="tx1">
                    <a:lumMod val="95000"/>
                    <a:lumOff val="5000"/>
                  </a:schemeClr>
                </a:solidFill>
              </a:rPr>
              <a:t>,</a:t>
            </a:r>
            <a:r>
              <a:rPr lang="hu-HU" sz="1200" i="1" baseline="0" dirty="0" smtClean="0">
                <a:solidFill>
                  <a:schemeClr val="tx1">
                    <a:lumMod val="95000"/>
                    <a:lumOff val="5000"/>
                  </a:schemeClr>
                </a:solidFill>
              </a:rPr>
              <a:t> </a:t>
            </a:r>
            <a:r>
              <a:rPr lang="en-US" sz="1200" i="1" dirty="0" smtClean="0">
                <a:solidFill>
                  <a:schemeClr val="tx1">
                    <a:lumMod val="95000"/>
                    <a:lumOff val="5000"/>
                  </a:schemeClr>
                </a:solidFill>
              </a:rPr>
              <a:t>E-health </a:t>
            </a:r>
            <a:r>
              <a:rPr lang="hu-HU" sz="1200" i="1" dirty="0" smtClean="0">
                <a:solidFill>
                  <a:schemeClr val="tx1">
                    <a:lumMod val="95000"/>
                    <a:lumOff val="5000"/>
                  </a:schemeClr>
                </a:solidFill>
              </a:rPr>
              <a:t>p</a:t>
            </a:r>
            <a:r>
              <a:rPr lang="en-US" sz="1200" i="1" dirty="0" err="1" smtClean="0">
                <a:solidFill>
                  <a:schemeClr val="tx1">
                    <a:lumMod val="95000"/>
                    <a:lumOff val="5000"/>
                  </a:schemeClr>
                </a:solidFill>
              </a:rPr>
              <a:t>rocess</a:t>
            </a:r>
            <a:r>
              <a:rPr lang="en-US" sz="1200" i="1" dirty="0" smtClean="0">
                <a:solidFill>
                  <a:schemeClr val="tx1">
                    <a:lumMod val="95000"/>
                    <a:lumOff val="5000"/>
                  </a:schemeClr>
                </a:solidFill>
              </a:rPr>
              <a:t> optimization</a:t>
            </a:r>
          </a:p>
          <a:p>
            <a:endParaRPr lang="hu-HU" dirty="0"/>
          </a:p>
        </p:txBody>
      </p:sp>
      <p:sp>
        <p:nvSpPr>
          <p:cNvPr id="4" name="Dia számának helye 3"/>
          <p:cNvSpPr>
            <a:spLocks noGrp="1"/>
          </p:cNvSpPr>
          <p:nvPr>
            <p:ph type="sldNum" sz="quarter" idx="10"/>
          </p:nvPr>
        </p:nvSpPr>
        <p:spPr/>
        <p:txBody>
          <a:bodyPr/>
          <a:lstStyle/>
          <a:p>
            <a:fld id="{8BDA4843-AFA7-4F35-8890-5EACE967A8BF}" type="slidenum">
              <a:rPr lang="hu-HU" smtClean="0"/>
              <a:t>12</a:t>
            </a:fld>
            <a:endParaRPr lang="hu-HU"/>
          </a:p>
        </p:txBody>
      </p:sp>
    </p:spTree>
    <p:extLst>
      <p:ext uri="{BB962C8B-B14F-4D97-AF65-F5344CB8AC3E}">
        <p14:creationId xmlns:p14="http://schemas.microsoft.com/office/powerpoint/2010/main" val="310765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smtClean="0"/>
          </a:p>
        </p:txBody>
      </p:sp>
      <p:sp>
        <p:nvSpPr>
          <p:cNvPr id="51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DA598D-DFF1-48F4-B0B0-CA6B73B97DF8}" type="slidenum">
              <a:rPr lang="bg-BG" smtClean="0">
                <a:latin typeface="Calibri" pitchFamily="34" charset="0"/>
              </a:rPr>
              <a:pPr fontAlgn="base">
                <a:spcBef>
                  <a:spcPct val="0"/>
                </a:spcBef>
                <a:spcAft>
                  <a:spcPct val="0"/>
                </a:spcAft>
                <a:defRPr/>
              </a:pPr>
              <a:t>13</a:t>
            </a:fld>
            <a:endParaRPr lang="bg-BG"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smtClean="0"/>
          </a:p>
        </p:txBody>
      </p:sp>
      <p:sp>
        <p:nvSpPr>
          <p:cNvPr id="4" name="Slide Number Placeholder 3"/>
          <p:cNvSpPr>
            <a:spLocks noGrp="1"/>
          </p:cNvSpPr>
          <p:nvPr>
            <p:ph type="sldNum" sz="quarter" idx="5"/>
          </p:nvPr>
        </p:nvSpPr>
        <p:spPr/>
        <p:txBody>
          <a:bodyPr/>
          <a:lstStyle/>
          <a:p>
            <a:pPr>
              <a:defRPr/>
            </a:pPr>
            <a:fld id="{8B9C35E2-1F9A-4613-9651-26D7D65ECA74}" type="slidenum">
              <a:rPr lang="bg-BG" smtClean="0"/>
              <a:pPr>
                <a:defRPr/>
              </a:pPr>
              <a:t>14</a:t>
            </a:fld>
            <a:endParaRPr 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BE" smtClean="0"/>
          </a:p>
        </p:txBody>
      </p:sp>
      <p:sp>
        <p:nvSpPr>
          <p:cNvPr id="4" name="Slide Number Placeholder 3"/>
          <p:cNvSpPr>
            <a:spLocks noGrp="1"/>
          </p:cNvSpPr>
          <p:nvPr>
            <p:ph type="sldNum" sz="quarter" idx="5"/>
          </p:nvPr>
        </p:nvSpPr>
        <p:spPr/>
        <p:txBody>
          <a:bodyPr/>
          <a:lstStyle/>
          <a:p>
            <a:pPr>
              <a:defRPr/>
            </a:pPr>
            <a:fld id="{4867C26C-7D7D-4E91-B74C-6489E088A557}" type="slidenum">
              <a:rPr lang="bg-BG" smtClean="0"/>
              <a:pPr>
                <a:defRPr/>
              </a:pPr>
              <a:t>15</a:t>
            </a:fld>
            <a:endParaRPr 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smtClean="0"/>
          </a:p>
        </p:txBody>
      </p:sp>
      <p:sp>
        <p:nvSpPr>
          <p:cNvPr id="4" name="Slide Number Placeholder 3"/>
          <p:cNvSpPr>
            <a:spLocks noGrp="1"/>
          </p:cNvSpPr>
          <p:nvPr>
            <p:ph type="sldNum" sz="quarter" idx="5"/>
          </p:nvPr>
        </p:nvSpPr>
        <p:spPr/>
        <p:txBody>
          <a:bodyPr/>
          <a:lstStyle/>
          <a:p>
            <a:pPr>
              <a:defRPr/>
            </a:pPr>
            <a:fld id="{7C2163B9-C615-4A0B-9225-CA19D25FEB9E}" type="slidenum">
              <a:rPr lang="bg-BG" smtClean="0"/>
              <a:pPr>
                <a:defRPr/>
              </a:pPr>
              <a:t>16</a:t>
            </a:fld>
            <a:endParaRPr lang="bg-B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BE" smtClean="0"/>
          </a:p>
        </p:txBody>
      </p:sp>
      <p:sp>
        <p:nvSpPr>
          <p:cNvPr id="4" name="Slide Number Placeholder 3"/>
          <p:cNvSpPr>
            <a:spLocks noGrp="1"/>
          </p:cNvSpPr>
          <p:nvPr>
            <p:ph type="sldNum" sz="quarter" idx="5"/>
          </p:nvPr>
        </p:nvSpPr>
        <p:spPr/>
        <p:txBody>
          <a:bodyPr/>
          <a:lstStyle/>
          <a:p>
            <a:pPr>
              <a:defRPr/>
            </a:pPr>
            <a:fld id="{50E2FD21-03AE-4D1A-A70C-E0F08CBED9D8}" type="slidenum">
              <a:rPr lang="bg-BG" smtClean="0"/>
              <a:pPr>
                <a:defRPr/>
              </a:pPr>
              <a:t>17</a:t>
            </a:fld>
            <a:endParaRPr lang="bg-B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BE" smtClean="0"/>
          </a:p>
        </p:txBody>
      </p:sp>
      <p:sp>
        <p:nvSpPr>
          <p:cNvPr id="4" name="Slide Number Placeholder 3"/>
          <p:cNvSpPr>
            <a:spLocks noGrp="1"/>
          </p:cNvSpPr>
          <p:nvPr>
            <p:ph type="sldNum" sz="quarter" idx="5"/>
          </p:nvPr>
        </p:nvSpPr>
        <p:spPr/>
        <p:txBody>
          <a:bodyPr/>
          <a:lstStyle/>
          <a:p>
            <a:pPr>
              <a:defRPr/>
            </a:pPr>
            <a:fld id="{253F91C9-F2DE-48A5-8411-AFD583F581A7}" type="slidenum">
              <a:rPr lang="bg-BG" smtClean="0"/>
              <a:pPr>
                <a:defRPr/>
              </a:pPr>
              <a:t>18</a:t>
            </a:fld>
            <a:endParaRPr lang="bg-B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6659B0-00C8-44F8-A87A-C8E690D6C8B3}" type="slidenum">
              <a:rPr lang="en-US" smtClean="0"/>
              <a:pPr>
                <a:defRPr/>
              </a:pPr>
              <a:t>20</a:t>
            </a:fld>
            <a:endParaRPr lang="en-US"/>
          </a:p>
        </p:txBody>
      </p:sp>
    </p:spTree>
    <p:extLst>
      <p:ext uri="{BB962C8B-B14F-4D97-AF65-F5344CB8AC3E}">
        <p14:creationId xmlns:p14="http://schemas.microsoft.com/office/powerpoint/2010/main" val="325375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B5D2DB7-9EF0-4296-AF36-A65ABCB50E21}" type="slidenum">
              <a:rPr lang="en-US" sz="1200" smtClean="0"/>
              <a:pPr/>
              <a:t>21</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B738650-1F58-41CC-97BC-1E5A5346702F}" type="slidenum">
              <a:rPr lang="en-US" sz="1200" smtClean="0"/>
              <a:pPr/>
              <a:t>22</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chemeClr val="tx1">
                    <a:lumMod val="95000"/>
                    <a:lumOff val="5000"/>
                  </a:schemeClr>
                </a:solidFill>
              </a:rPr>
              <a:t>We aim to be the bridge between </a:t>
            </a:r>
            <a:r>
              <a:rPr lang="hu-HU" sz="1200" b="1" i="1" dirty="0" smtClean="0">
                <a:solidFill>
                  <a:schemeClr val="tx1">
                    <a:lumMod val="95000"/>
                    <a:lumOff val="5000"/>
                  </a:schemeClr>
                </a:solidFill>
              </a:rPr>
              <a:t> </a:t>
            </a:r>
            <a:r>
              <a:rPr lang="en-US" sz="1200" b="1" i="1" dirty="0" smtClean="0">
                <a:solidFill>
                  <a:schemeClr val="tx1">
                    <a:lumMod val="95000"/>
                    <a:lumOff val="5000"/>
                  </a:schemeClr>
                </a:solidFill>
              </a:rPr>
              <a:t>the different players of</a:t>
            </a:r>
            <a:r>
              <a:rPr lang="hu-HU" sz="1200" b="1" i="1" dirty="0" smtClean="0">
                <a:solidFill>
                  <a:schemeClr val="tx1">
                    <a:lumMod val="95000"/>
                    <a:lumOff val="5000"/>
                  </a:schemeClr>
                </a:solidFill>
              </a:rPr>
              <a:t> </a:t>
            </a:r>
            <a:r>
              <a:rPr lang="en-US" sz="1200" b="1" i="1" dirty="0" smtClean="0">
                <a:solidFill>
                  <a:schemeClr val="tx1">
                    <a:lumMod val="95000"/>
                    <a:lumOff val="5000"/>
                  </a:schemeClr>
                </a:solidFill>
              </a:rPr>
              <a:t>the </a:t>
            </a:r>
            <a:r>
              <a:rPr lang="hu-HU" sz="1200" b="1" i="1" dirty="0" smtClean="0">
                <a:solidFill>
                  <a:schemeClr val="tx1">
                    <a:lumMod val="95000"/>
                    <a:lumOff val="5000"/>
                  </a:schemeClr>
                </a:solidFill>
              </a:rPr>
              <a:t> </a:t>
            </a:r>
            <a:r>
              <a:rPr lang="en-US" sz="1200" b="1" i="1" dirty="0" smtClean="0">
                <a:solidFill>
                  <a:schemeClr val="tx1">
                    <a:lumMod val="95000"/>
                    <a:lumOff val="5000"/>
                  </a:schemeClr>
                </a:solidFill>
              </a:rPr>
              <a:t>value-chain  in order to help </a:t>
            </a:r>
            <a:r>
              <a:rPr lang="hu-HU" sz="1200" b="1" i="1" dirty="0" smtClean="0">
                <a:solidFill>
                  <a:schemeClr val="tx1">
                    <a:lumMod val="95000"/>
                    <a:lumOff val="5000"/>
                  </a:schemeClr>
                </a:solidFill>
              </a:rPr>
              <a:t> </a:t>
            </a:r>
            <a:r>
              <a:rPr lang="en-US" sz="1200" b="1" i="1" dirty="0" smtClean="0">
                <a:solidFill>
                  <a:schemeClr val="tx1">
                    <a:lumMod val="95000"/>
                    <a:lumOff val="5000"/>
                  </a:schemeClr>
                </a:solidFill>
              </a:rPr>
              <a:t>them find</a:t>
            </a:r>
            <a:r>
              <a:rPr lang="hu-HU" sz="1200" b="1" i="1" dirty="0" smtClean="0">
                <a:solidFill>
                  <a:schemeClr val="tx1">
                    <a:lumMod val="95000"/>
                    <a:lumOff val="5000"/>
                  </a:schemeClr>
                </a:solidFill>
              </a:rPr>
              <a:t>ing</a:t>
            </a:r>
            <a:r>
              <a:rPr lang="en-US" sz="1200" b="1" i="1" dirty="0" smtClean="0">
                <a:solidFill>
                  <a:schemeClr val="tx1">
                    <a:lumMod val="95000"/>
                    <a:lumOff val="5000"/>
                  </a:schemeClr>
                </a:solidFill>
              </a:rPr>
              <a:t> the optimal ways to generate growth.</a:t>
            </a:r>
          </a:p>
          <a:p>
            <a:endParaRPr lang="hu-HU" dirty="0" smtClean="0"/>
          </a:p>
          <a:p>
            <a:endParaRPr lang="hu-HU" dirty="0"/>
          </a:p>
        </p:txBody>
      </p:sp>
      <p:sp>
        <p:nvSpPr>
          <p:cNvPr id="4" name="Dia számának helye 3"/>
          <p:cNvSpPr>
            <a:spLocks noGrp="1"/>
          </p:cNvSpPr>
          <p:nvPr>
            <p:ph type="sldNum" sz="quarter" idx="10"/>
          </p:nvPr>
        </p:nvSpPr>
        <p:spPr/>
        <p:txBody>
          <a:bodyPr/>
          <a:lstStyle/>
          <a:p>
            <a:fld id="{8BDA4843-AFA7-4F35-8890-5EACE967A8BF}" type="slidenum">
              <a:rPr lang="hu-HU" smtClean="0"/>
              <a:t>2</a:t>
            </a:fld>
            <a:endParaRPr lang="hu-HU"/>
          </a:p>
        </p:txBody>
      </p:sp>
    </p:spTree>
    <p:extLst>
      <p:ext uri="{BB962C8B-B14F-4D97-AF65-F5344CB8AC3E}">
        <p14:creationId xmlns:p14="http://schemas.microsoft.com/office/powerpoint/2010/main" val="3442661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BB04948-84D5-42EE-A482-37DE35E2430A}" type="slidenum">
              <a:rPr lang="en-US" sz="1200" smtClean="0"/>
              <a:pPr/>
              <a:t>23</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685800" y="4238625"/>
            <a:ext cx="5867400" cy="4219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 2011, there were 5.9 billion mobile subscribers worldwide out of the estimated 6.9 billion people - corresponding to a global mobile phone penetration of 87%. Almost 80 percent of mobile subscribers live in the developing world. Mobile phones are seemingly everywhere, and the growth of mobile phones is being driven by demand in developing countries.  In 2010 alone, developing countries saw a 20% annual growth rate in mobile subscriptions with no signs of slowing down (ITU 2012a; World Bank 2011).  From 2005 to 2010 mobile subscriptions in developing countries grew 221% (ITU 2012b</a:t>
            </a:r>
            <a:r>
              <a:rPr lang="en-US" dirty="0" smtClean="0"/>
              <a:t>).</a:t>
            </a:r>
            <a:endParaRPr lang="en-US" dirty="0"/>
          </a:p>
          <a:p>
            <a:r>
              <a:rPr lang="en-US" dirty="0"/>
              <a:t>One factor driving increased growth rates is price. Across the globe, telecommunications as well as Internet services are becoming more affordable. Between 2008 and 2011, the price of ICT services dropped by an average of 30% (ITU 2012c). </a:t>
            </a:r>
          </a:p>
          <a:p>
            <a:r>
              <a:rPr lang="en-US" dirty="0"/>
              <a:t>While the mobile market is reaching saturation in developed countries, mobile phone penetration is expanding in developing countries. Between 2005 and 2010 the growth rate of mobile phone subscriptions (measured per 100 people) grew by over 100% in Europe. However, in Sub-Saharan Africa, mobile telephone subscriptions grew by 274% while South Asia had a staggering 665% increase. When examining increases in mobile phone penetration by income group, it is clear that the rapid pace of growth worldwide is driven by low income countries (World Bank and ITU 2012).</a:t>
            </a:r>
          </a:p>
          <a:p>
            <a:pPr>
              <a:spcBef>
                <a:spcPct val="0"/>
              </a:spcBef>
            </a:pPr>
            <a:endParaRPr lang="en-US" dirty="0" smtClean="0">
              <a:ea typeface="ＭＳ Ｐゴシック"/>
              <a:cs typeface="ＭＳ Ｐゴシック"/>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580BEDAF-920C-4B68-9D68-5A6599D2FBD6}" type="slidenum">
              <a:rPr lang="en-US"/>
              <a:pPr eaLnBrk="1" hangingPunct="1"/>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85800" y="4191000"/>
            <a:ext cx="5562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1</a:t>
            </a:r>
            <a:r>
              <a:rPr lang="en-US" baseline="30000" dirty="0" smtClean="0"/>
              <a:t>st</a:t>
            </a:r>
            <a:r>
              <a:rPr lang="en-US" dirty="0" smtClean="0"/>
              <a:t> generation mHealth programs have yielded more evidence on usability and less evidence on impact. The research has predominantly focused on demonstrating that the technology for mobile health works from a technical perspective and that end users like to use mobile health solutions.</a:t>
            </a:r>
            <a:r>
              <a:rPr lang="en-US" baseline="0" dirty="0" smtClean="0"/>
              <a:t> </a:t>
            </a:r>
            <a:r>
              <a:rPr lang="en-US" dirty="0" smtClean="0"/>
              <a:t> </a:t>
            </a:r>
            <a:r>
              <a:rPr lang="hu-HU" dirty="0" smtClean="0"/>
              <a:t> </a:t>
            </a:r>
            <a:endParaRPr lang="en-US" dirty="0" smtClean="0"/>
          </a:p>
          <a:p>
            <a:pPr>
              <a:spcBef>
                <a:spcPct val="0"/>
              </a:spcBef>
            </a:pPr>
            <a:r>
              <a:rPr lang="en-US" dirty="0" smtClean="0"/>
              <a:t>Although the mHealth evidence-base is growing, there are major research gaps. We’ve done a lot of pilot mHealth programs to test out the waters and see what is possible.</a:t>
            </a:r>
          </a:p>
          <a:p>
            <a:pPr>
              <a:spcBef>
                <a:spcPct val="0"/>
              </a:spcBef>
            </a:pPr>
            <a:r>
              <a:rPr lang="en-US" dirty="0" smtClean="0"/>
              <a:t>Now we need to move to use of rigorous research designs that look at impact on health outcomes. We need to  better focus and generate evidence on the factors that drive adoption. </a:t>
            </a:r>
          </a:p>
          <a:p>
            <a:pPr>
              <a:spcBef>
                <a:spcPct val="0"/>
              </a:spcBef>
            </a:pPr>
            <a:r>
              <a:rPr lang="en-US" dirty="0" smtClean="0"/>
              <a:t>These include the efficacy of clinical outcomes; cost comparisons; and the influence of mobile health on the wider healthcare system (i.e. reduced hospital attendance, resource </a:t>
            </a:r>
            <a:r>
              <a:rPr lang="en-US" dirty="0" err="1" smtClean="0"/>
              <a:t>utilisation</a:t>
            </a:r>
            <a:r>
              <a:rPr lang="en-US" dirty="0" smtClean="0"/>
              <a:t>, or improved access). These will be some of the main focus in 2</a:t>
            </a:r>
            <a:r>
              <a:rPr lang="en-US" baseline="30000" dirty="0" smtClean="0"/>
              <a:t>nd</a:t>
            </a:r>
            <a:r>
              <a:rPr lang="en-US" dirty="0" smtClean="0"/>
              <a:t> generation mHealth programs.</a:t>
            </a:r>
          </a:p>
          <a:p>
            <a:pPr>
              <a:spcBef>
                <a:spcPct val="0"/>
              </a:spcBef>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4F6D4BB3-17E6-4007-89D7-C7AC566B2248}" type="slidenum">
              <a:rPr lang="en-US"/>
              <a:pPr eaLnBrk="1" hangingPunct="1"/>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457200" y="4343400"/>
            <a:ext cx="5943600" cy="3816429"/>
          </a:xfrm>
        </p:spPr>
        <p:txBody>
          <a:bodyPr wrap="square" numCol="1" anchor="t" anchorCtr="0" compatLnSpc="1">
            <a:prstTxWarp prst="textNoShape">
              <a:avLst/>
            </a:prstTxWarp>
            <a:spAutoFit/>
          </a:bodyPr>
          <a:lstStyle/>
          <a:p>
            <a:pPr fontAlgn="auto">
              <a:spcBef>
                <a:spcPts val="0"/>
              </a:spcBef>
              <a:spcAft>
                <a:spcPts val="0"/>
              </a:spcAft>
              <a:defRPr/>
            </a:pPr>
            <a:r>
              <a:rPr lang="en-US" b="1" dirty="0" smtClean="0">
                <a:ea typeface="ＭＳ Ｐゴシック" charset="-128"/>
              </a:rPr>
              <a:t>We can think about 1</a:t>
            </a:r>
            <a:r>
              <a:rPr lang="en-US" b="1" baseline="30000" dirty="0" smtClean="0">
                <a:ea typeface="ＭＳ Ｐゴシック" charset="-128"/>
              </a:rPr>
              <a:t>st</a:t>
            </a:r>
            <a:r>
              <a:rPr lang="en-US" b="1" dirty="0" smtClean="0">
                <a:ea typeface="ＭＳ Ｐゴシック" charset="-128"/>
              </a:rPr>
              <a:t> versus 2</a:t>
            </a:r>
            <a:r>
              <a:rPr lang="en-US" b="1" baseline="30000" dirty="0" smtClean="0">
                <a:ea typeface="ＭＳ Ｐゴシック" charset="-128"/>
              </a:rPr>
              <a:t>nd</a:t>
            </a:r>
            <a:r>
              <a:rPr lang="en-US" b="1" dirty="0" smtClean="0">
                <a:ea typeface="ＭＳ Ｐゴシック" charset="-128"/>
              </a:rPr>
              <a:t> generation mHealth programs.</a:t>
            </a:r>
          </a:p>
          <a:p>
            <a:pPr fontAlgn="auto">
              <a:spcBef>
                <a:spcPts val="0"/>
              </a:spcBef>
              <a:spcAft>
                <a:spcPts val="0"/>
              </a:spcAft>
              <a:defRPr/>
            </a:pPr>
            <a:endParaRPr lang="en-US" b="1" dirty="0" smtClean="0">
              <a:ea typeface="ＭＳ Ｐゴシック" charset="-128"/>
            </a:endParaRPr>
          </a:p>
          <a:p>
            <a:pPr fontAlgn="auto">
              <a:spcBef>
                <a:spcPts val="0"/>
              </a:spcBef>
              <a:spcAft>
                <a:spcPts val="0"/>
              </a:spcAft>
              <a:defRPr/>
            </a:pPr>
            <a:r>
              <a:rPr lang="en-US" b="1" dirty="0" smtClean="0">
                <a:ea typeface="ＭＳ Ｐゴシック" charset="-128"/>
              </a:rPr>
              <a:t>1</a:t>
            </a:r>
            <a:r>
              <a:rPr lang="en-US" b="1" baseline="30000" dirty="0" smtClean="0">
                <a:ea typeface="ＭＳ Ｐゴシック" charset="-128"/>
              </a:rPr>
              <a:t>st</a:t>
            </a:r>
            <a:r>
              <a:rPr lang="en-US" b="1" dirty="0" smtClean="0">
                <a:ea typeface="ＭＳ Ｐゴシック" charset="-128"/>
              </a:rPr>
              <a:t> Generation mHealth Programs</a:t>
            </a:r>
          </a:p>
          <a:p>
            <a:pPr fontAlgn="auto">
              <a:spcBef>
                <a:spcPts val="0"/>
              </a:spcBef>
              <a:spcAft>
                <a:spcPts val="0"/>
              </a:spcAft>
              <a:defRPr/>
            </a:pPr>
            <a:r>
              <a:rPr lang="en-US" dirty="0" smtClean="0">
                <a:ea typeface="ＭＳ Ｐゴシック" charset="-128"/>
              </a:rPr>
              <a:t>Single function of mHealth program, silo</a:t>
            </a:r>
            <a:r>
              <a:rPr lang="ja-JP" altLang="en-US" dirty="0" smtClean="0"/>
              <a:t>’</a:t>
            </a:r>
            <a:r>
              <a:rPr lang="en-US" altLang="ja-JP" dirty="0" smtClean="0"/>
              <a:t>d</a:t>
            </a:r>
          </a:p>
          <a:p>
            <a:pPr fontAlgn="auto">
              <a:spcBef>
                <a:spcPts val="0"/>
              </a:spcBef>
              <a:spcAft>
                <a:spcPts val="0"/>
              </a:spcAft>
              <a:defRPr/>
            </a:pPr>
            <a:r>
              <a:rPr lang="en-US" dirty="0" smtClean="0">
                <a:ea typeface="ＭＳ Ｐゴシック" charset="-128"/>
              </a:rPr>
              <a:t>Fragmentation and duplication in data collection</a:t>
            </a:r>
          </a:p>
          <a:p>
            <a:pPr fontAlgn="auto">
              <a:spcBef>
                <a:spcPts val="0"/>
              </a:spcBef>
              <a:spcAft>
                <a:spcPts val="0"/>
              </a:spcAft>
              <a:defRPr/>
            </a:pPr>
            <a:r>
              <a:rPr lang="en-US" dirty="0" smtClean="0">
                <a:ea typeface="ＭＳ Ｐゴシック" charset="-128"/>
              </a:rPr>
              <a:t>HIS not used at local level</a:t>
            </a:r>
          </a:p>
          <a:p>
            <a:pPr fontAlgn="auto">
              <a:spcBef>
                <a:spcPts val="0"/>
              </a:spcBef>
              <a:spcAft>
                <a:spcPts val="0"/>
              </a:spcAft>
              <a:defRPr/>
            </a:pPr>
            <a:r>
              <a:rPr lang="en-US" dirty="0" smtClean="0">
                <a:ea typeface="ＭＳ Ｐゴシック" charset="-128"/>
              </a:rPr>
              <a:t>Data collection is a burden as detracts from time spent delivering services</a:t>
            </a:r>
          </a:p>
          <a:p>
            <a:pPr fontAlgn="auto">
              <a:spcBef>
                <a:spcPts val="0"/>
              </a:spcBef>
              <a:spcAft>
                <a:spcPts val="0"/>
              </a:spcAft>
              <a:defRPr/>
            </a:pPr>
            <a:r>
              <a:rPr lang="en-US" dirty="0" smtClean="0">
                <a:ea typeface="ＭＳ Ｐゴシック" charset="-128"/>
              </a:rPr>
              <a:t>Little integration of systems</a:t>
            </a:r>
          </a:p>
          <a:p>
            <a:pPr fontAlgn="auto">
              <a:spcBef>
                <a:spcPts val="0"/>
              </a:spcBef>
              <a:spcAft>
                <a:spcPts val="0"/>
              </a:spcAft>
              <a:defRPr/>
            </a:pPr>
            <a:r>
              <a:rPr lang="en-US" b="1" dirty="0" smtClean="0">
                <a:ea typeface="ＭＳ Ｐゴシック" charset="-128"/>
              </a:rPr>
              <a:t>SO</a:t>
            </a:r>
            <a:r>
              <a:rPr lang="en-US" dirty="0" smtClean="0">
                <a:ea typeface="ＭＳ Ｐゴシック" charset="-128"/>
              </a:rPr>
              <a:t>: in their 2011 report, the WHO estimated that about 2/3 of mHealth programs are pilots (excluding call centers and emergency management)</a:t>
            </a:r>
          </a:p>
          <a:p>
            <a:pPr fontAlgn="auto">
              <a:spcBef>
                <a:spcPts val="0"/>
              </a:spcBef>
              <a:spcAft>
                <a:spcPts val="0"/>
              </a:spcAft>
              <a:defRPr/>
            </a:pPr>
            <a:endParaRPr lang="en-US" dirty="0" smtClean="0">
              <a:ea typeface="ＭＳ Ｐゴシック" charset="-128"/>
            </a:endParaRPr>
          </a:p>
          <a:p>
            <a:pPr fontAlgn="auto">
              <a:spcBef>
                <a:spcPts val="0"/>
              </a:spcBef>
              <a:spcAft>
                <a:spcPts val="0"/>
              </a:spcAft>
              <a:defRPr/>
            </a:pPr>
            <a:r>
              <a:rPr lang="en-US" b="1" dirty="0" smtClean="0">
                <a:ea typeface="ＭＳ Ｐゴシック" charset="-128"/>
              </a:rPr>
              <a:t>2</a:t>
            </a:r>
            <a:r>
              <a:rPr lang="en-US" b="1" baseline="30000" dirty="0" smtClean="0">
                <a:ea typeface="ＭＳ Ｐゴシック" charset="-128"/>
              </a:rPr>
              <a:t>nd</a:t>
            </a:r>
            <a:r>
              <a:rPr lang="en-US" b="1" dirty="0" smtClean="0">
                <a:ea typeface="ＭＳ Ｐゴシック" charset="-128"/>
              </a:rPr>
              <a:t> Generation mHealth Programs</a:t>
            </a:r>
          </a:p>
          <a:p>
            <a:pPr fontAlgn="auto">
              <a:spcBef>
                <a:spcPts val="0"/>
              </a:spcBef>
              <a:spcAft>
                <a:spcPts val="0"/>
              </a:spcAft>
              <a:defRPr/>
            </a:pPr>
            <a:r>
              <a:rPr lang="en-US" dirty="0" smtClean="0">
                <a:ea typeface="ＭＳ Ｐゴシック" charset="-128"/>
              </a:rPr>
              <a:t>Health encounter data used to inform policy, but also to improve care at point of service</a:t>
            </a:r>
          </a:p>
          <a:p>
            <a:pPr fontAlgn="auto">
              <a:spcBef>
                <a:spcPts val="0"/>
              </a:spcBef>
              <a:spcAft>
                <a:spcPts val="0"/>
              </a:spcAft>
              <a:defRPr/>
            </a:pPr>
            <a:r>
              <a:rPr lang="en-US" dirty="0" smtClean="0">
                <a:ea typeface="ＭＳ Ｐゴシック" charset="-128"/>
              </a:rPr>
              <a:t>Mobile devices become key in HIS</a:t>
            </a:r>
          </a:p>
          <a:p>
            <a:pPr fontAlgn="auto">
              <a:spcBef>
                <a:spcPts val="0"/>
              </a:spcBef>
              <a:spcAft>
                <a:spcPts val="0"/>
              </a:spcAft>
              <a:defRPr/>
            </a:pPr>
            <a:r>
              <a:rPr lang="en-US" dirty="0" smtClean="0">
                <a:ea typeface="ＭＳ Ｐゴシック" charset="-128"/>
              </a:rPr>
              <a:t>One device has multiple functions</a:t>
            </a:r>
          </a:p>
          <a:p>
            <a:pPr fontAlgn="auto">
              <a:spcBef>
                <a:spcPts val="0"/>
              </a:spcBef>
              <a:spcAft>
                <a:spcPts val="0"/>
              </a:spcAft>
              <a:defRPr/>
            </a:pPr>
            <a:r>
              <a:rPr lang="en-US" dirty="0" smtClean="0">
                <a:ea typeface="ＭＳ Ｐゴシック" charset="-128"/>
              </a:rPr>
              <a:t>And the ability to communicate with numerous electronic data systems</a:t>
            </a:r>
          </a:p>
          <a:p>
            <a:pPr fontAlgn="auto">
              <a:spcBef>
                <a:spcPts val="0"/>
              </a:spcBef>
              <a:spcAft>
                <a:spcPts val="0"/>
              </a:spcAft>
              <a:defRPr/>
            </a:pPr>
            <a:r>
              <a:rPr lang="en-US" dirty="0" smtClean="0">
                <a:ea typeface="ＭＳ Ｐゴシック" charset="-128"/>
              </a:rPr>
              <a:t>Greater scope, scale, sophistication</a:t>
            </a:r>
          </a:p>
          <a:p>
            <a:pPr fontAlgn="auto">
              <a:spcBef>
                <a:spcPts val="0"/>
              </a:spcBef>
              <a:spcAft>
                <a:spcPts val="0"/>
              </a:spcAft>
              <a:defRPr/>
            </a:pPr>
            <a:r>
              <a:rPr lang="en-US" b="1" dirty="0" smtClean="0">
                <a:ea typeface="ＭＳ Ｐゴシック" charset="-128"/>
              </a:rPr>
              <a:t>THE FUTURE</a:t>
            </a:r>
            <a:r>
              <a:rPr lang="en-US" dirty="0" smtClean="0">
                <a:ea typeface="ＭＳ Ｐゴシック" charset="-128"/>
              </a:rPr>
              <a:t>: Moving toward a model like the </a:t>
            </a:r>
            <a:r>
              <a:rPr lang="ja-JP" altLang="en-US" dirty="0" smtClean="0"/>
              <a:t>“</a:t>
            </a:r>
            <a:r>
              <a:rPr lang="en-US" altLang="ja-JP" dirty="0" smtClean="0"/>
              <a:t>Swiss Army Cellphone</a:t>
            </a:r>
            <a:r>
              <a:rPr lang="ja-JP" altLang="en-US" dirty="0" smtClean="0"/>
              <a:t>”</a:t>
            </a:r>
            <a:endParaRPr lang="en-US" altLang="ja-JP" dirty="0" smtClean="0"/>
          </a:p>
          <a:p>
            <a:pPr fontAlgn="auto">
              <a:spcBef>
                <a:spcPts val="0"/>
              </a:spcBef>
              <a:spcAft>
                <a:spcPts val="0"/>
              </a:spcAft>
              <a:defRPr/>
            </a:pPr>
            <a:endParaRPr lang="en-US" altLang="ja-JP" sz="1400" dirty="0" smtClean="0"/>
          </a:p>
          <a:p>
            <a:pPr fontAlgn="auto">
              <a:spcBef>
                <a:spcPts val="0"/>
              </a:spcBef>
              <a:spcAft>
                <a:spcPts val="0"/>
              </a:spcAft>
              <a:defRPr/>
            </a:pPr>
            <a:endParaRPr lang="en-US" dirty="0" smtClean="0">
              <a:ea typeface="ＭＳ Ｐゴシック"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3CA9F626-2000-4900-A0DF-85C32BE9CCAA}" type="slidenum">
              <a:rPr lang="en-US">
                <a:solidFill>
                  <a:srgbClr val="000000"/>
                </a:solidFill>
              </a:rPr>
              <a:pPr eaLnBrk="1" hangingPunct="1"/>
              <a:t>26</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While</a:t>
            </a:r>
            <a:r>
              <a:rPr lang="en-US" baseline="0" dirty="0" smtClean="0"/>
              <a:t> mhealth programs can be categorized in many ways, in general they fall into two broad categories of practice: client-centered and health system strengthening. However, many programs straddle these categories, and programs are increasingly integrating multiple functions in one tool.</a:t>
            </a:r>
          </a:p>
          <a:p>
            <a:pPr>
              <a:spcBef>
                <a:spcPct val="0"/>
              </a:spcBef>
            </a:pPr>
            <a:endParaRPr lang="en-US" baseline="0" dirty="0" smtClean="0"/>
          </a:p>
          <a:p>
            <a:pPr>
              <a:spcBef>
                <a:spcPct val="0"/>
              </a:spcBef>
            </a:pPr>
            <a:r>
              <a:rPr lang="en-US" baseline="0" dirty="0" smtClean="0"/>
              <a:t>Client-centered programs provide health information and support directly to clients or the general public. These include health education, patient adherence, and patient monitoring programs. Examples include m4RH and </a:t>
            </a:r>
            <a:r>
              <a:rPr lang="en-US" baseline="0" dirty="0" err="1" smtClean="0"/>
              <a:t>CycleTel</a:t>
            </a:r>
            <a:r>
              <a:rPr lang="en-US" baseline="0" dirty="0" smtClean="0"/>
              <a:t>.</a:t>
            </a:r>
          </a:p>
          <a:p>
            <a:pPr>
              <a:spcBef>
                <a:spcPct val="0"/>
              </a:spcBef>
            </a:pPr>
            <a:endParaRPr lang="en-US" baseline="0" dirty="0" smtClean="0"/>
          </a:p>
          <a:p>
            <a:pPr>
              <a:spcBef>
                <a:spcPct val="0"/>
              </a:spcBef>
            </a:pPr>
            <a:r>
              <a:rPr lang="en-US" baseline="0" dirty="0" smtClean="0"/>
              <a:t>Health system strengthening programs include training for health workers, job aids and other point-of-care support for health workers, supply chain management, and data and support for health systems and program management. Examples include the </a:t>
            </a:r>
            <a:r>
              <a:rPr lang="en-US" baseline="0" dirty="0" err="1" smtClean="0"/>
              <a:t>CommCare</a:t>
            </a:r>
            <a:r>
              <a:rPr lang="en-US" baseline="0" dirty="0" smtClean="0"/>
              <a:t> platform and ILS Gateway.</a:t>
            </a: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C59B5490-2498-4F10-A352-4B7297899819}" type="slidenum">
              <a:rPr lang="en-US"/>
              <a:pPr eaLnBrk="1" hangingPunct="1"/>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685800" y="4343400"/>
            <a:ext cx="5486400" cy="328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buFont typeface="Arial" pitchFamily="34" charset="0"/>
              <a:buNone/>
            </a:pPr>
            <a:r>
              <a:rPr lang="en-US" kern="1200" dirty="0" smtClean="0">
                <a:latin typeface="+mn-lt"/>
                <a:ea typeface="+mn-ea"/>
                <a:cs typeface="+mn-cs"/>
              </a:rPr>
              <a:t>Evidence</a:t>
            </a:r>
            <a:r>
              <a:rPr lang="en-US" kern="1200" baseline="0" dirty="0" smtClean="0">
                <a:latin typeface="+mn-lt"/>
                <a:ea typeface="+mn-ea"/>
                <a:cs typeface="+mn-cs"/>
              </a:rPr>
              <a:t> on client-centered programs:</a:t>
            </a:r>
          </a:p>
          <a:p>
            <a:pPr marL="1714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kern="1200" dirty="0" smtClean="0">
                <a:latin typeface="+mn-lt"/>
                <a:ea typeface="+mn-ea"/>
                <a:cs typeface="+mn-cs"/>
              </a:rPr>
              <a:t>Text message programs may be effective for behavior change</a:t>
            </a:r>
          </a:p>
          <a:p>
            <a:pPr marL="171450" lvl="1" indent="-171450">
              <a:buFont typeface="Arial" pitchFamily="34" charset="0"/>
              <a:buChar char="•"/>
            </a:pPr>
            <a:r>
              <a:rPr lang="en-US" kern="1200" dirty="0" smtClean="0">
                <a:latin typeface="+mn-lt"/>
                <a:ea typeface="+mn-ea"/>
                <a:cs typeface="+mn-cs"/>
              </a:rPr>
              <a:t>Access to and sharing phones, language, literacy, technology challenges are important considerations</a:t>
            </a:r>
          </a:p>
          <a:p>
            <a:pPr marL="171450" lvl="1" indent="-171450">
              <a:buFont typeface="Arial" pitchFamily="34" charset="0"/>
              <a:buChar char="•"/>
            </a:pPr>
            <a:r>
              <a:rPr lang="en-US" kern="1200" dirty="0" smtClean="0">
                <a:latin typeface="+mn-lt"/>
                <a:ea typeface="+mn-ea"/>
                <a:cs typeface="+mn-cs"/>
              </a:rPr>
              <a:t>More information needed on best practices for developing content</a:t>
            </a:r>
          </a:p>
          <a:p>
            <a:pPr marL="0" lvl="1"/>
            <a:r>
              <a:rPr lang="en-US" kern="1200" dirty="0" smtClean="0">
                <a:latin typeface="+mn-lt"/>
                <a:ea typeface="+mn-ea"/>
                <a:cs typeface="+mn-cs"/>
              </a:rPr>
              <a:t>Evidence on health-system strengthening programs</a:t>
            </a:r>
            <a:r>
              <a:rPr lang="en-US" kern="1200" baseline="0" dirty="0" smtClean="0">
                <a:latin typeface="+mn-lt"/>
                <a:ea typeface="+mn-ea"/>
                <a:cs typeface="+mn-cs"/>
              </a:rPr>
              <a:t> is very sparse. Emerging evidence suggests: </a:t>
            </a:r>
          </a:p>
          <a:p>
            <a:pPr marL="171450" lvl="1" indent="-171450">
              <a:buFont typeface="Arial" pitchFamily="34" charset="0"/>
              <a:buChar char="•"/>
            </a:pPr>
            <a:r>
              <a:rPr lang="en-US" kern="1200" baseline="0" dirty="0" smtClean="0">
                <a:latin typeface="+mn-lt"/>
                <a:ea typeface="+mn-ea"/>
                <a:cs typeface="+mn-cs"/>
              </a:rPr>
              <a:t>Health worker reminders about protocol guidelines result in better treatment compliance.</a:t>
            </a:r>
          </a:p>
          <a:p>
            <a:pPr marL="171450" lvl="1" indent="-171450">
              <a:buFont typeface="Arial" pitchFamily="34" charset="0"/>
              <a:buChar char="•"/>
            </a:pPr>
            <a:r>
              <a:rPr lang="en-US" kern="1200" baseline="0" dirty="0" smtClean="0">
                <a:latin typeface="+mn-lt"/>
                <a:ea typeface="+mn-ea"/>
                <a:cs typeface="+mn-cs"/>
              </a:rPr>
              <a:t>mHealth can be used for supply chain management and more efficient delivery of community health services</a:t>
            </a:r>
          </a:p>
          <a:p>
            <a:pPr marL="171450" lvl="1" indent="-171450">
              <a:buFont typeface="Arial" pitchFamily="34" charset="0"/>
              <a:buChar char="•"/>
            </a:pPr>
            <a:r>
              <a:rPr lang="en-US" kern="1200" baseline="0" dirty="0" smtClean="0">
                <a:latin typeface="+mn-lt"/>
                <a:ea typeface="+mn-ea"/>
                <a:cs typeface="+mn-cs"/>
              </a:rPr>
              <a:t>Issues around encouraging HCPs to use these tools, and how to better link to health information systems</a:t>
            </a:r>
          </a:p>
          <a:p>
            <a:pPr marL="457200" lvl="1" indent="0">
              <a:buFont typeface="Arial" pitchFamily="34" charset="0"/>
              <a:buNone/>
            </a:pPr>
            <a:endParaRPr lang="en-US" sz="1100" kern="1200" dirty="0" smtClean="0">
              <a:solidFill>
                <a:schemeClr val="tx1"/>
              </a:solidFill>
              <a:latin typeface="+mn-lt"/>
              <a:ea typeface="+mn-ea"/>
              <a:cs typeface="+mn-cs"/>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C05B1224-A8B6-46EC-918E-1288E73EBE5E}" type="slidenum">
              <a:rPr lang="en-US"/>
              <a:pPr eaLnBrk="1" hangingPunct="1"/>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447675" y="4190999"/>
            <a:ext cx="6048375" cy="4494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K4Health (Malawi)</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K4Health designed an 18-month demonstration project intended to test different ways to improve the exchange and use of FP/RH and HIV/AIDS knowledge within the health system in Malawi. The project intervention included development of an SMS network to improve communication and information sharing among CHWs and communication between CHWs and district teams. Findings indicate that the SMS messages and phone calls are at least four times cheaper and at least 134 times more efficient in getting feedback than traveling to communicate directly with supervisors at the district level.</a:t>
            </a:r>
            <a:endParaRPr lang="en-US" sz="16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Mobile for Reproductive Health - m4RH program (Tanzania)</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Mobile for Reproductive Health (m4RH) is an opt-in interactive and menu-based SMS system that provides automated information about eight different FP methods. m4RH messages are free to the user and available across all cell phone providers. During a 10-month pilot, m4RH was promoted in a small number of FP clinics in Tanzania. Evaluation results suggest that FP information can be feasibly delivered via mobile phone, may reach different population segments, and has the potential to impact contraception and condom use behavior.      </a:t>
            </a:r>
            <a:endParaRPr lang="en-US" sz="16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Effect of daily text messages on OCP continuation (USA)</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one family planning health center in New York City, young women who elected oral contraceptive pills were randomized to routine care or routine care plus 180 days of daily educational messages by SMS. Educational messages were adapted from a pamphlet on OCP risks, benefits, side effects, use, effectiveness, and mechanisms of action. At six months, women in the intervention group were significantly more likely to continue oral contraception compared with the control group.</a:t>
            </a:r>
            <a:endParaRPr lang="en-US" sz="1600" kern="1200" dirty="0" smtClean="0">
              <a:solidFill>
                <a:schemeClr val="tx1"/>
              </a:solidFill>
              <a:effectLst/>
              <a:latin typeface="+mn-lt"/>
              <a:ea typeface="+mn-ea"/>
              <a:cs typeface="+mn-cs"/>
            </a:endParaRPr>
          </a:p>
          <a:p>
            <a:pPr marL="457200" lvl="1" indent="0">
              <a:buFont typeface="Arial" pitchFamily="34" charset="0"/>
              <a:buNone/>
            </a:pPr>
            <a:endParaRPr lang="en-US" sz="2800" kern="1200" dirty="0" smtClean="0">
              <a:solidFill>
                <a:schemeClr val="tx1"/>
              </a:solidFill>
              <a:latin typeface="+mn-lt"/>
              <a:ea typeface="+mn-ea"/>
              <a:cs typeface="+mn-cs"/>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C05B1224-A8B6-46EC-918E-1288E73EBE5E}" type="slidenum">
              <a:rPr lang="en-US"/>
              <a:pPr eaLnBrk="1" hangingPunct="1"/>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390525" y="4286249"/>
            <a:ext cx="6057900" cy="47625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7938" marR="0" lvl="1" algn="l" defTabSz="914400" rtl="0" eaLnBrk="1" fontAlgn="base" latinLnBrk="0" hangingPunct="1">
              <a:lnSpc>
                <a:spcPct val="95000"/>
              </a:lnSpc>
              <a:spcBef>
                <a:spcPct val="30000"/>
              </a:spcBef>
              <a:spcAft>
                <a:spcPct val="0"/>
              </a:spcAft>
              <a:buClrTx/>
              <a:buSzTx/>
              <a:buFont typeface="Arial" pitchFamily="34" charset="0"/>
              <a:buNone/>
              <a:tabLst/>
              <a:defRPr/>
            </a:pPr>
            <a:r>
              <a:rPr lang="en-US" sz="1100" b="1" kern="1200" baseline="0" dirty="0" smtClean="0">
                <a:solidFill>
                  <a:schemeClr val="tx1"/>
                </a:solidFill>
                <a:latin typeface="+mn-lt"/>
                <a:ea typeface="+mn-ea"/>
                <a:cs typeface="+mn-cs"/>
              </a:rPr>
              <a:t>SEXINFO. </a:t>
            </a:r>
            <a:r>
              <a:rPr lang="en-US" sz="1100" b="1" kern="1200" baseline="0" dirty="0" smtClean="0">
                <a:solidFill>
                  <a:schemeClr val="tx1"/>
                </a:solidFill>
                <a:effectLst/>
                <a:latin typeface="+mn-lt"/>
                <a:ea typeface="+mn-ea"/>
                <a:cs typeface="+mn-cs"/>
              </a:rPr>
              <a:t>Key finding: </a:t>
            </a:r>
            <a:r>
              <a:rPr lang="en-US" sz="1100" kern="1200" dirty="0" smtClean="0">
                <a:solidFill>
                  <a:schemeClr val="tx1"/>
                </a:solidFill>
                <a:effectLst/>
                <a:latin typeface="+mn-lt"/>
                <a:ea typeface="+mn-ea"/>
                <a:cs typeface="+mn-cs"/>
              </a:rPr>
              <a:t>Text messaging is a feasible and acceptable way for youths to receive information and service referrals.</a:t>
            </a:r>
            <a:endParaRPr lang="en-US" sz="1100" b="1" kern="1200" baseline="0" dirty="0" smtClean="0">
              <a:solidFill>
                <a:schemeClr val="tx1"/>
              </a:solidFill>
              <a:latin typeface="+mn-lt"/>
              <a:ea typeface="+mn-ea"/>
              <a:cs typeface="+mn-cs"/>
            </a:endParaRPr>
          </a:p>
          <a:p>
            <a:pPr marL="7938" lvl="1">
              <a:lnSpc>
                <a:spcPct val="95000"/>
              </a:lnSpc>
              <a:buFont typeface="Arial" pitchFamily="34" charset="0"/>
              <a:buNone/>
            </a:pPr>
            <a:r>
              <a:rPr lang="en-US" sz="1050" kern="1200" dirty="0" smtClean="0">
                <a:solidFill>
                  <a:schemeClr val="tx1"/>
                </a:solidFill>
                <a:effectLst/>
                <a:latin typeface="+mn-lt"/>
                <a:ea typeface="+mn-ea"/>
                <a:cs typeface="+mn-cs"/>
              </a:rPr>
              <a:t>SEXINFO is an opt-in text messaging service which provides basic facts about sexual health and relationships, as well as referrals to youth-oriented clinical and social services for at-risk youths in San Francisco, California. In the first 25 weeks of service, youth frequently accessed information related to STIs and pregnancy, and evaluation data showed positive associations between demographic and geographic risk factors for STIs and campaign awareness.</a:t>
            </a:r>
          </a:p>
          <a:p>
            <a:pPr marL="7938" lvl="1">
              <a:lnSpc>
                <a:spcPct val="95000"/>
              </a:lnSpc>
              <a:buFont typeface="Arial" pitchFamily="34" charset="0"/>
              <a:buNone/>
            </a:pPr>
            <a:r>
              <a:rPr lang="en-US" sz="1100" b="1" kern="1200" dirty="0" smtClean="0">
                <a:solidFill>
                  <a:schemeClr val="tx1"/>
                </a:solidFill>
                <a:effectLst/>
                <a:latin typeface="+mn-lt"/>
                <a:ea typeface="+mn-ea"/>
                <a:cs typeface="+mn-cs"/>
              </a:rPr>
              <a:t>Antiretroviral</a:t>
            </a:r>
            <a:r>
              <a:rPr lang="en-US" sz="1100" b="1" kern="1200" baseline="0" dirty="0" smtClean="0">
                <a:solidFill>
                  <a:schemeClr val="tx1"/>
                </a:solidFill>
                <a:effectLst/>
                <a:latin typeface="+mn-lt"/>
                <a:ea typeface="+mn-ea"/>
                <a:cs typeface="+mn-cs"/>
              </a:rPr>
              <a:t> treatment a</a:t>
            </a:r>
            <a:r>
              <a:rPr lang="en-US" sz="1100" b="1" kern="1200" dirty="0" smtClean="0">
                <a:solidFill>
                  <a:schemeClr val="tx1"/>
                </a:solidFill>
                <a:effectLst/>
                <a:latin typeface="+mn-lt"/>
                <a:ea typeface="+mn-ea"/>
                <a:cs typeface="+mn-cs"/>
              </a:rPr>
              <a:t>dherence,</a:t>
            </a:r>
            <a:r>
              <a:rPr lang="en-US" sz="1100" b="1" kern="1200" baseline="0" dirty="0" smtClean="0">
                <a:solidFill>
                  <a:schemeClr val="tx1"/>
                </a:solidFill>
                <a:effectLst/>
                <a:latin typeface="+mn-lt"/>
                <a:ea typeface="+mn-ea"/>
                <a:cs typeface="+mn-cs"/>
              </a:rPr>
              <a:t> Kenya</a:t>
            </a:r>
            <a:r>
              <a:rPr lang="en-US" sz="1100" u="none" kern="1200" baseline="0" dirty="0" smtClean="0">
                <a:solidFill>
                  <a:schemeClr val="tx1"/>
                </a:solidFill>
                <a:effectLst/>
                <a:latin typeface="+mn-lt"/>
                <a:ea typeface="+mn-ea"/>
                <a:cs typeface="+mn-cs"/>
              </a:rPr>
              <a:t>.  (Two studies). </a:t>
            </a:r>
            <a:r>
              <a:rPr lang="en-US" sz="1100" b="1" u="none" kern="1200" baseline="0" dirty="0" smtClean="0">
                <a:solidFill>
                  <a:schemeClr val="tx1"/>
                </a:solidFill>
                <a:effectLst/>
                <a:latin typeface="+mn-lt"/>
                <a:ea typeface="+mn-ea"/>
                <a:cs typeface="+mn-cs"/>
              </a:rPr>
              <a:t>Key Finding</a:t>
            </a:r>
            <a:r>
              <a:rPr lang="en-US" sz="1100" u="none" kern="1200" baseline="0" dirty="0" smtClean="0">
                <a:solidFill>
                  <a:schemeClr val="tx1"/>
                </a:solidFill>
                <a:effectLst/>
                <a:latin typeface="+mn-lt"/>
                <a:ea typeface="+mn-ea"/>
                <a:cs typeface="+mn-cs"/>
              </a:rPr>
              <a:t>: SMS reminders improved ART adherence.</a:t>
            </a:r>
          </a:p>
          <a:p>
            <a:pPr marL="0" lvl="1">
              <a:lnSpc>
                <a:spcPct val="95000"/>
              </a:lnSpc>
            </a:pPr>
            <a:r>
              <a:rPr lang="en-US" sz="1050" dirty="0"/>
              <a:t>Pop-</a:t>
            </a:r>
            <a:r>
              <a:rPr lang="en-US" sz="1050" dirty="0" err="1"/>
              <a:t>Eleches</a:t>
            </a:r>
            <a:r>
              <a:rPr lang="en-US" sz="1050" dirty="0"/>
              <a:t> et al. (2011</a:t>
            </a:r>
            <a:r>
              <a:rPr lang="en-US" sz="1050" dirty="0" smtClean="0"/>
              <a:t>): </a:t>
            </a:r>
            <a:r>
              <a:rPr lang="en-US" sz="1050" dirty="0"/>
              <a:t>At one rural health center in Kenya, new ART patients assigned to an intervention group received either short or long SMS reminders at a daily or weekly frequency. Weekly SMS reminders increased the percentage of participants achieving 90% adherence to ART by 13-16% compared with no reminder. </a:t>
            </a:r>
            <a:endParaRPr lang="en-US" sz="1050" dirty="0" smtClean="0"/>
          </a:p>
          <a:p>
            <a:pPr>
              <a:lnSpc>
                <a:spcPct val="95000"/>
              </a:lnSpc>
              <a:spcBef>
                <a:spcPts val="0"/>
              </a:spcBef>
            </a:pPr>
            <a:r>
              <a:rPr lang="en-US" sz="1050" dirty="0"/>
              <a:t>Lester et al</a:t>
            </a:r>
            <a:r>
              <a:rPr lang="en-US" sz="1050" dirty="0" smtClean="0"/>
              <a:t>.</a:t>
            </a:r>
            <a:r>
              <a:rPr lang="en-US" sz="1050" dirty="0"/>
              <a:t> </a:t>
            </a:r>
            <a:r>
              <a:rPr lang="en-US" sz="1050" dirty="0" smtClean="0"/>
              <a:t>(</a:t>
            </a:r>
            <a:r>
              <a:rPr lang="en-US" sz="1050" dirty="0"/>
              <a:t>2010</a:t>
            </a:r>
            <a:r>
              <a:rPr lang="en-US" sz="1050" dirty="0" smtClean="0"/>
              <a:t>): </a:t>
            </a:r>
            <a:r>
              <a:rPr lang="en-US" sz="1050" dirty="0"/>
              <a:t>At three clinics in Kenya, HIV-infected adults initiating ART randomized to a mobile phone SMS intervention received weekly text messages to inquire about their status and to remind them about the availability of phone-based support. Self-reported ART adherence was significantly better in the SMS group compared with the group receiving standard care.</a:t>
            </a:r>
            <a:endParaRPr lang="en-US" sz="1050" dirty="0" smtClean="0"/>
          </a:p>
          <a:p>
            <a:pPr marL="0" lvl="1"/>
            <a:r>
              <a:rPr lang="en-US" sz="1100" b="1" dirty="0" smtClean="0"/>
              <a:t>Wired Mothers. Key Finding:  </a:t>
            </a:r>
            <a:r>
              <a:rPr lang="en-US" sz="1100" dirty="0" smtClean="0"/>
              <a:t>SMS </a:t>
            </a:r>
            <a:r>
              <a:rPr lang="en-US" sz="1100" dirty="0"/>
              <a:t>reminders increased skilled delivery </a:t>
            </a:r>
            <a:r>
              <a:rPr lang="en-US" sz="1100" dirty="0" smtClean="0"/>
              <a:t>attendance.</a:t>
            </a:r>
          </a:p>
          <a:p>
            <a:pPr marL="0" lvl="1">
              <a:lnSpc>
                <a:spcPct val="95000"/>
              </a:lnSpc>
            </a:pPr>
            <a:r>
              <a:rPr lang="en-US" sz="1050" dirty="0"/>
              <a:t>At selected primary health care facilities in six districts in Zanzibar, women attending antenatal care at an intervention health facility received an SMS intervention that provided simple health education and appointment reminders to encourage attendance to routine antenatal care, skilled delivery attendance and postnatal care. The mobile phone intervention was associated with an increase in skilled delivery attendance, particularly among urban </a:t>
            </a:r>
            <a:r>
              <a:rPr lang="en-US" sz="1050" dirty="0" smtClean="0"/>
              <a:t>women.</a:t>
            </a:r>
            <a:endParaRPr lang="en-US" sz="1050" b="1" dirty="0"/>
          </a:p>
          <a:p>
            <a:pPr marL="0" lvl="1">
              <a:buFont typeface="Arial" pitchFamily="34" charset="0"/>
              <a:buNone/>
            </a:pPr>
            <a:r>
              <a:rPr lang="en-US" sz="1200" b="1" u="none" kern="1200" baseline="0" dirty="0" smtClean="0">
                <a:solidFill>
                  <a:schemeClr val="tx1"/>
                </a:solidFill>
                <a:effectLst/>
                <a:latin typeface="+mn-lt"/>
                <a:ea typeface="+mn-ea"/>
                <a:cs typeface="+mn-cs"/>
              </a:rPr>
              <a:t>Mobile phone reminders and adherence to treatment</a:t>
            </a:r>
            <a:r>
              <a:rPr lang="en-US" sz="1200" b="1" u="none" kern="1200" dirty="0" smtClean="0">
                <a:solidFill>
                  <a:schemeClr val="tx1"/>
                </a:solidFill>
                <a:effectLst/>
                <a:latin typeface="+mn-lt"/>
                <a:ea typeface="+mn-ea"/>
                <a:cs typeface="+mn-cs"/>
              </a:rPr>
              <a:t> guidelines. Key findings:</a:t>
            </a:r>
            <a:r>
              <a:rPr lang="en-US" sz="1200" u="none" kern="1200" dirty="0" smtClean="0">
                <a:solidFill>
                  <a:schemeClr val="tx1"/>
                </a:solidFill>
                <a:effectLst/>
                <a:latin typeface="+mn-lt"/>
                <a:ea typeface="+mn-ea"/>
                <a:cs typeface="+mn-cs"/>
              </a:rPr>
              <a:t> SMS reminders improved the quality of pediatric malaria case management.</a:t>
            </a:r>
            <a:endParaRPr lang="en-US" sz="1200" u="none" kern="1200" baseline="0" dirty="0" smtClean="0">
              <a:solidFill>
                <a:schemeClr val="tx1"/>
              </a:solidFill>
              <a:effectLst/>
              <a:latin typeface="+mn-lt"/>
              <a:ea typeface="+mn-ea"/>
              <a:cs typeface="+mn-cs"/>
            </a:endParaRPr>
          </a:p>
          <a:p>
            <a:pPr marL="0" lvl="1">
              <a:lnSpc>
                <a:spcPct val="95000"/>
              </a:lnSpc>
              <a:spcBef>
                <a:spcPts val="0"/>
              </a:spcBef>
              <a:buFont typeface="Arial" pitchFamily="34" charset="0"/>
              <a:buNone/>
            </a:pPr>
            <a:r>
              <a:rPr lang="en-US" sz="1050" dirty="0"/>
              <a:t>This study tested (in 11 rural districts) whether text message reminders sent to health workers’ mobile phones could improve and maintain health workers’ adherence to national guidelines for the management of outpatient pediatric malaria. </a:t>
            </a:r>
            <a:endParaRPr lang="en-US" sz="1050" kern="1200" baseline="0" dirty="0" smtClean="0">
              <a:solidFill>
                <a:schemeClr val="tx1"/>
              </a:solidFill>
            </a:endParaRPr>
          </a:p>
          <a:p>
            <a:pPr marL="457200" lvl="1" indent="0">
              <a:buFont typeface="Arial" pitchFamily="34" charset="0"/>
              <a:buNone/>
            </a:pPr>
            <a:endParaRPr lang="en-US" sz="2800" kern="1200" dirty="0" smtClean="0">
              <a:solidFill>
                <a:schemeClr val="tx1"/>
              </a:solidFill>
              <a:latin typeface="+mn-lt"/>
              <a:ea typeface="+mn-ea"/>
              <a:cs typeface="+mn-cs"/>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C05B1224-A8B6-46EC-918E-1288E73EBE5E}" type="slidenum">
              <a:rPr lang="en-US"/>
              <a:pPr eaLnBrk="1" hangingPunct="1"/>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685800" y="4219575"/>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buFont typeface="Arial" pitchFamily="34" charset="0"/>
              <a:buNone/>
            </a:pPr>
            <a:r>
              <a:rPr lang="en-US" b="1" kern="1200" dirty="0" smtClean="0">
                <a:solidFill>
                  <a:schemeClr val="tx1"/>
                </a:solidFill>
              </a:rPr>
              <a:t>Performance factors of mobile rich media job aids for CHWS.  Key Findings:  </a:t>
            </a:r>
            <a:r>
              <a:rPr lang="en-US" kern="1200" dirty="0" smtClean="0">
                <a:solidFill>
                  <a:schemeClr val="tx1"/>
                </a:solidFill>
              </a:rPr>
              <a:t>Rich media clinical guidelines on mobile hones reduces CHW errors.</a:t>
            </a:r>
          </a:p>
          <a:p>
            <a:pPr marL="0" lvl="1">
              <a:lnSpc>
                <a:spcPct val="95000"/>
              </a:lnSpc>
              <a:buFont typeface="Arial" pitchFamily="34" charset="0"/>
              <a:buNone/>
            </a:pPr>
            <a:r>
              <a:rPr lang="en-US" dirty="0"/>
              <a:t>This study investigated the possible benefit on performance of 50 CHWs of point-of-care clinical guidelines implemented as interactive rich media job aids on small-format mobile platforms. The intervention reduced errors by 33% and increased protocol compliance by 30%. </a:t>
            </a:r>
            <a:endParaRPr lang="en-US" dirty="0" smtClean="0"/>
          </a:p>
          <a:p>
            <a:pPr marL="0" lvl="1">
              <a:lnSpc>
                <a:spcPct val="95000"/>
              </a:lnSpc>
              <a:buFont typeface="Arial" pitchFamily="34" charset="0"/>
              <a:buNone/>
            </a:pPr>
            <a:r>
              <a:rPr lang="en-US" b="1" kern="1200" dirty="0" smtClean="0">
                <a:solidFill>
                  <a:schemeClr val="tx1"/>
                </a:solidFill>
              </a:rPr>
              <a:t>SMS for life.  Key Findings:  </a:t>
            </a:r>
            <a:r>
              <a:rPr lang="en-US" kern="1200" dirty="0" smtClean="0">
                <a:solidFill>
                  <a:schemeClr val="tx1"/>
                </a:solidFill>
              </a:rPr>
              <a:t>SMS reporting reduced stock-outs of anti-</a:t>
            </a:r>
            <a:r>
              <a:rPr lang="en-US" kern="1200" dirty="0" err="1" smtClean="0">
                <a:solidFill>
                  <a:schemeClr val="tx1"/>
                </a:solidFill>
              </a:rPr>
              <a:t>malarials</a:t>
            </a:r>
            <a:r>
              <a:rPr lang="en-US" kern="1200" dirty="0" smtClean="0">
                <a:solidFill>
                  <a:schemeClr val="tx1"/>
                </a:solidFill>
              </a:rPr>
              <a:t>.</a:t>
            </a:r>
          </a:p>
          <a:p>
            <a:pPr marL="0" lvl="1">
              <a:lnSpc>
                <a:spcPct val="95000"/>
              </a:lnSpc>
              <a:buFont typeface="Arial" pitchFamily="34" charset="0"/>
              <a:buNone/>
            </a:pPr>
            <a:r>
              <a:rPr lang="en-US" dirty="0"/>
              <a:t>SMS for Life, a 21-week pilot study involving 129 health facilities in three rural districts, used mobile phones to facilitate accurate stock counts of anti-malarial medications. The pilot provided visibility of anti-malarial stock levels to support more efficient stock management using simple and widely-available SMS technology</a:t>
            </a:r>
            <a:r>
              <a:rPr lang="en-US" dirty="0" smtClean="0"/>
              <a:t>.</a:t>
            </a:r>
          </a:p>
          <a:p>
            <a:pPr marL="0" lvl="1">
              <a:lnSpc>
                <a:spcPct val="95000"/>
              </a:lnSpc>
              <a:buFont typeface="Arial" pitchFamily="34" charset="0"/>
              <a:buNone/>
            </a:pPr>
            <a:r>
              <a:rPr lang="en-US" b="1" kern="1200" dirty="0" smtClean="0">
                <a:solidFill>
                  <a:schemeClr val="tx1"/>
                </a:solidFill>
              </a:rPr>
              <a:t>Impact of a </a:t>
            </a:r>
            <a:r>
              <a:rPr lang="en-US" b="1" kern="1200" dirty="0" err="1" smtClean="0">
                <a:solidFill>
                  <a:schemeClr val="tx1"/>
                </a:solidFill>
              </a:rPr>
              <a:t>mhealth</a:t>
            </a:r>
            <a:r>
              <a:rPr lang="en-US" b="1" kern="1200" dirty="0" smtClean="0">
                <a:solidFill>
                  <a:schemeClr val="tx1"/>
                </a:solidFill>
              </a:rPr>
              <a:t> intervention for peer health workers on AIDS care in rural Uganda.  Key Findings:  </a:t>
            </a:r>
            <a:r>
              <a:rPr lang="en-US" kern="1200" dirty="0" smtClean="0">
                <a:solidFill>
                  <a:schemeClr val="tx1"/>
                </a:solidFill>
              </a:rPr>
              <a:t>Reporting on patient-specific clinical information showed no improvement in outcomes.</a:t>
            </a:r>
          </a:p>
          <a:p>
            <a:pPr marL="0" lvl="1">
              <a:lnSpc>
                <a:spcPct val="95000"/>
              </a:lnSpc>
              <a:buFont typeface="Arial" pitchFamily="34" charset="0"/>
              <a:buNone/>
            </a:pPr>
            <a:r>
              <a:rPr lang="en-US" dirty="0"/>
              <a:t>Peer health workers in the </a:t>
            </a:r>
            <a:r>
              <a:rPr lang="en-US" dirty="0" err="1"/>
              <a:t>mHealth</a:t>
            </a:r>
            <a:r>
              <a:rPr lang="en-US" dirty="0"/>
              <a:t> intervention group used phones to call and text higher level providers with patient-specific clinical information. The intervention group did not perform better than the control group on </a:t>
            </a:r>
            <a:r>
              <a:rPr lang="en-US" dirty="0" err="1"/>
              <a:t>virologic</a:t>
            </a:r>
            <a:r>
              <a:rPr lang="en-US" dirty="0"/>
              <a:t>, adherence, mortality, or retention outcomes, although qualitative analyses found improvements in patient care and logistics and broad support for the </a:t>
            </a:r>
            <a:r>
              <a:rPr lang="en-US" dirty="0" err="1"/>
              <a:t>mHealth</a:t>
            </a:r>
            <a:r>
              <a:rPr lang="en-US" dirty="0"/>
              <a:t> intervention within the health system</a:t>
            </a:r>
            <a:endParaRPr lang="en-US" kern="1200" dirty="0" smtClean="0">
              <a:solidFill>
                <a:schemeClr val="tx1"/>
              </a:solidFill>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C05B1224-A8B6-46EC-918E-1288E73EBE5E}" type="slidenum">
              <a:rPr lang="en-US"/>
              <a:pPr eaLnBrk="1" hangingPunct="1"/>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 typeface="Arial" pitchFamily="34" charset="0"/>
              <a:buNone/>
            </a:pPr>
            <a:endParaRPr lang="en-US" sz="2800" kern="1200" dirty="0" smtClean="0">
              <a:solidFill>
                <a:schemeClr val="tx1"/>
              </a:solidFill>
              <a:latin typeface="+mn-lt"/>
              <a:ea typeface="+mn-ea"/>
              <a:cs typeface="+mn-cs"/>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eaLnBrk="1" hangingPunct="1"/>
            <a:fld id="{C05B1224-A8B6-46EC-918E-1288E73EBE5E}" type="slidenum">
              <a:rPr lang="en-US"/>
              <a:pPr eaLnBrk="1" hangingPunct="1"/>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We</a:t>
            </a:r>
            <a:r>
              <a:rPr lang="hu-HU" sz="1200" kern="1200" baseline="0" dirty="0" smtClean="0">
                <a:solidFill>
                  <a:schemeClr val="tx1"/>
                </a:solidFill>
                <a:effectLst/>
                <a:latin typeface="+mn-lt"/>
                <a:ea typeface="+mn-ea"/>
                <a:cs typeface="+mn-cs"/>
              </a:rPr>
              <a:t> have a wide network of different type of players in the healthcare field.</a:t>
            </a:r>
            <a:endParaRPr lang="hu-H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hu-HU" sz="1200" kern="1200" dirty="0" smtClean="0">
                <a:solidFill>
                  <a:schemeClr val="tx1"/>
                </a:solidFill>
                <a:effectLst/>
                <a:latin typeface="+mn-lt"/>
                <a:ea typeface="+mn-ea"/>
                <a:cs typeface="+mn-cs"/>
              </a:rPr>
              <a:t>Accociation</a:t>
            </a:r>
            <a:r>
              <a:rPr lang="en-US" sz="1200" kern="1200" dirty="0" smtClean="0">
                <a:solidFill>
                  <a:schemeClr val="tx1"/>
                </a:solidFill>
                <a:effectLst/>
                <a:latin typeface="+mn-lt"/>
                <a:ea typeface="+mn-ea"/>
                <a:cs typeface="+mn-cs"/>
              </a:rPr>
              <a:t>’s primary goal is to help its partners to create and execute successful business strategies and to explore all lucrative business opportunities within this new and booming sector</a:t>
            </a:r>
            <a:r>
              <a:rPr lang="hu-HU" sz="1200" kern="1200" dirty="0" smtClean="0">
                <a:solidFill>
                  <a:schemeClr val="tx1"/>
                </a:solidFill>
                <a:effectLst/>
                <a:latin typeface="+mn-lt"/>
                <a:ea typeface="+mn-ea"/>
                <a:cs typeface="+mn-cs"/>
              </a:rPr>
              <a:t>.</a:t>
            </a:r>
          </a:p>
          <a:p>
            <a:r>
              <a:rPr lang="hu-HU" sz="1200" kern="1200" dirty="0" smtClean="0">
                <a:solidFill>
                  <a:schemeClr val="tx1"/>
                </a:solidFill>
                <a:effectLst/>
                <a:latin typeface="+mn-lt"/>
                <a:ea typeface="+mn-ea"/>
                <a:cs typeface="+mn-cs"/>
              </a:rPr>
              <a:t>We believe that through this network and</a:t>
            </a:r>
            <a:r>
              <a:rPr lang="hu-HU" sz="1200" kern="1200" baseline="0" dirty="0" smtClean="0">
                <a:solidFill>
                  <a:schemeClr val="tx1"/>
                </a:solidFill>
                <a:effectLst/>
                <a:latin typeface="+mn-lt"/>
                <a:ea typeface="+mn-ea"/>
                <a:cs typeface="+mn-cs"/>
              </a:rPr>
              <a:t> with our strategy we are able to bring solutions for the market.</a:t>
            </a:r>
          </a:p>
          <a:p>
            <a:r>
              <a:rPr lang="hu-HU" sz="1200" kern="1200" baseline="0" dirty="0" smtClean="0">
                <a:solidFill>
                  <a:schemeClr val="tx1"/>
                </a:solidFill>
                <a:effectLst/>
                <a:latin typeface="+mn-lt"/>
                <a:ea typeface="+mn-ea"/>
                <a:cs typeface="+mn-cs"/>
              </a:rPr>
              <a:t>This way we will generate growth to our partners.</a:t>
            </a:r>
            <a:endParaRPr lang="en-US" dirty="0" smtClean="0"/>
          </a:p>
          <a:p>
            <a:endParaRPr lang="en-US" dirty="0"/>
          </a:p>
        </p:txBody>
      </p:sp>
      <p:sp>
        <p:nvSpPr>
          <p:cNvPr id="4" name="Slide Number Placeholder 3"/>
          <p:cNvSpPr>
            <a:spLocks noGrp="1"/>
          </p:cNvSpPr>
          <p:nvPr>
            <p:ph type="sldNum" sz="quarter" idx="10"/>
          </p:nvPr>
        </p:nvSpPr>
        <p:spPr/>
        <p:txBody>
          <a:bodyPr/>
          <a:lstStyle/>
          <a:p>
            <a:fld id="{8BDA4843-AFA7-4F35-8890-5EACE967A8BF}" type="slidenum">
              <a:rPr lang="hu-HU" smtClean="0"/>
              <a:t>3</a:t>
            </a:fld>
            <a:endParaRPr lang="hu-HU"/>
          </a:p>
        </p:txBody>
      </p:sp>
    </p:spTree>
    <p:extLst>
      <p:ext uri="{BB962C8B-B14F-4D97-AF65-F5344CB8AC3E}">
        <p14:creationId xmlns:p14="http://schemas.microsoft.com/office/powerpoint/2010/main" val="2094934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BDA4843-AFA7-4F35-8890-5EACE967A8BF}" type="slidenum">
              <a:rPr lang="hu-HU" smtClean="0"/>
              <a:t>46</a:t>
            </a:fld>
            <a:endParaRPr lang="hu-HU"/>
          </a:p>
        </p:txBody>
      </p:sp>
    </p:spTree>
    <p:extLst>
      <p:ext uri="{BB962C8B-B14F-4D97-AF65-F5344CB8AC3E}">
        <p14:creationId xmlns:p14="http://schemas.microsoft.com/office/powerpoint/2010/main" val="249026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A4843-AFA7-4F35-8890-5EACE967A8BF}" type="slidenum">
              <a:rPr lang="hu-HU" smtClean="0"/>
              <a:t>5</a:t>
            </a:fld>
            <a:endParaRPr lang="hu-HU"/>
          </a:p>
        </p:txBody>
      </p:sp>
    </p:spTree>
    <p:extLst>
      <p:ext uri="{BB962C8B-B14F-4D97-AF65-F5344CB8AC3E}">
        <p14:creationId xmlns:p14="http://schemas.microsoft.com/office/powerpoint/2010/main" val="410543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goal for a </a:t>
            </a:r>
            <a:r>
              <a:rPr lang="en-US" sz="1200" kern="1200" dirty="0" err="1" smtClean="0">
                <a:solidFill>
                  <a:schemeClr val="tx1"/>
                </a:solidFill>
                <a:effectLst/>
                <a:latin typeface="+mn-lt"/>
                <a:ea typeface="+mn-ea"/>
                <a:cs typeface="+mn-cs"/>
              </a:rPr>
              <a:t>telco</a:t>
            </a:r>
            <a:r>
              <a:rPr lang="en-US" sz="1200" kern="1200" dirty="0" smtClean="0">
                <a:solidFill>
                  <a:schemeClr val="tx1"/>
                </a:solidFill>
                <a:effectLst/>
                <a:latin typeface="+mn-lt"/>
                <a:ea typeface="+mn-ea"/>
                <a:cs typeface="+mn-cs"/>
              </a:rPr>
              <a:t>/ICT company regarding the </a:t>
            </a:r>
            <a:r>
              <a:rPr lang="en-US" sz="1200" kern="1200" dirty="0" err="1" smtClean="0">
                <a:solidFill>
                  <a:schemeClr val="tx1"/>
                </a:solidFill>
                <a:effectLst/>
                <a:latin typeface="+mn-lt"/>
                <a:ea typeface="+mn-ea"/>
                <a:cs typeface="+mn-cs"/>
              </a:rPr>
              <a:t>eHealth</a:t>
            </a:r>
            <a:r>
              <a:rPr lang="en-US" sz="1200" kern="1200" dirty="0" smtClean="0">
                <a:solidFill>
                  <a:schemeClr val="tx1"/>
                </a:solidFill>
                <a:effectLst/>
                <a:latin typeface="+mn-lt"/>
                <a:ea typeface="+mn-ea"/>
                <a:cs typeface="+mn-cs"/>
              </a:rPr>
              <a:t>/Telemedicine business is to achieve the following:</a:t>
            </a:r>
          </a:p>
          <a:p>
            <a:pPr lvl="1"/>
            <a:r>
              <a:rPr lang="en-US" sz="1200" kern="1200" dirty="0" smtClean="0">
                <a:solidFill>
                  <a:schemeClr val="tx1"/>
                </a:solidFill>
                <a:effectLst/>
                <a:latin typeface="+mn-lt"/>
                <a:ea typeface="+mn-ea"/>
                <a:cs typeface="+mn-cs"/>
              </a:rPr>
              <a:t>Increase the ARPU</a:t>
            </a:r>
            <a:r>
              <a:rPr lang="hu-HU"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Decrease the churn</a:t>
            </a:r>
            <a:r>
              <a:rPr lang="hu-HU"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Enhance the retention</a:t>
            </a:r>
            <a:r>
              <a:rPr lang="hu-HU"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Offer new, innovative non-voice services</a:t>
            </a:r>
            <a:r>
              <a:rPr lang="hu-HU"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Increase data usage</a:t>
            </a:r>
          </a:p>
          <a:p>
            <a:pPr lvl="0"/>
            <a:r>
              <a:rPr lang="en-US" sz="1200" kern="1200" dirty="0" smtClean="0">
                <a:solidFill>
                  <a:schemeClr val="tx1"/>
                </a:solidFill>
                <a:effectLst/>
                <a:latin typeface="+mn-lt"/>
                <a:ea typeface="+mn-ea"/>
                <a:cs typeface="+mn-cs"/>
              </a:rPr>
              <a:t>We are able to offer the optimal solution based on market- and customer segmentation and research along with proven case studies.</a:t>
            </a:r>
          </a:p>
          <a:p>
            <a:pPr lvl="0"/>
            <a:r>
              <a:rPr lang="en-US" sz="1200" kern="1200" dirty="0" smtClean="0">
                <a:solidFill>
                  <a:schemeClr val="tx1"/>
                </a:solidFill>
                <a:effectLst/>
                <a:latin typeface="+mn-lt"/>
                <a:ea typeface="+mn-ea"/>
                <a:cs typeface="+mn-cs"/>
              </a:rPr>
              <a:t>We can involve these partners into our pilot projects with device and/or software vendors etc. as telecommunication service provider for the project.</a:t>
            </a:r>
            <a:r>
              <a:rPr lang="hu-H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Also we can help in creating branded Telemedicine solutions</a:t>
            </a:r>
          </a:p>
          <a:p>
            <a:endParaRPr lang="en-US" dirty="0"/>
          </a:p>
        </p:txBody>
      </p:sp>
      <p:sp>
        <p:nvSpPr>
          <p:cNvPr id="4" name="Slide Number Placeholder 3"/>
          <p:cNvSpPr>
            <a:spLocks noGrp="1"/>
          </p:cNvSpPr>
          <p:nvPr>
            <p:ph type="sldNum" sz="quarter" idx="10"/>
          </p:nvPr>
        </p:nvSpPr>
        <p:spPr/>
        <p:txBody>
          <a:bodyPr/>
          <a:lstStyle/>
          <a:p>
            <a:fld id="{8BDA4843-AFA7-4F35-8890-5EACE967A8BF}" type="slidenum">
              <a:rPr lang="hu-HU" smtClean="0"/>
              <a:t>6</a:t>
            </a:fld>
            <a:endParaRPr lang="hu-HU"/>
          </a:p>
        </p:txBody>
      </p:sp>
    </p:spTree>
    <p:extLst>
      <p:ext uri="{BB962C8B-B14F-4D97-AF65-F5344CB8AC3E}">
        <p14:creationId xmlns:p14="http://schemas.microsoft.com/office/powerpoint/2010/main" val="407350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For a healthcare providers the most important things are:</a:t>
            </a:r>
          </a:p>
          <a:p>
            <a:pPr lvl="1"/>
            <a:r>
              <a:rPr lang="en-US" sz="1200" kern="1200" dirty="0" smtClean="0">
                <a:solidFill>
                  <a:schemeClr val="tx1"/>
                </a:solidFill>
                <a:effectLst/>
                <a:latin typeface="+mn-lt"/>
                <a:ea typeface="+mn-ea"/>
                <a:cs typeface="+mn-cs"/>
              </a:rPr>
              <a:t>Increased quality of the services provided for patients and to provide new and innovative </a:t>
            </a:r>
            <a:r>
              <a:rPr lang="en-US" sz="1200" kern="1200" dirty="0" err="1" smtClean="0">
                <a:solidFill>
                  <a:schemeClr val="tx1"/>
                </a:solidFill>
                <a:effectLst/>
                <a:latin typeface="+mn-lt"/>
                <a:ea typeface="+mn-ea"/>
                <a:cs typeface="+mn-cs"/>
              </a:rPr>
              <a:t>eHealth</a:t>
            </a:r>
            <a:r>
              <a:rPr lang="en-US" sz="1200" kern="1200" dirty="0" smtClean="0">
                <a:solidFill>
                  <a:schemeClr val="tx1"/>
                </a:solidFill>
                <a:effectLst/>
                <a:latin typeface="+mn-lt"/>
                <a:ea typeface="+mn-ea"/>
                <a:cs typeface="+mn-cs"/>
              </a:rPr>
              <a:t>/Telemedicine solutions </a:t>
            </a:r>
          </a:p>
          <a:p>
            <a:pPr lvl="1"/>
            <a:r>
              <a:rPr lang="en-US" sz="1200" kern="1200" dirty="0" smtClean="0">
                <a:solidFill>
                  <a:schemeClr val="tx1"/>
                </a:solidFill>
                <a:effectLst/>
                <a:latin typeface="+mn-lt"/>
                <a:ea typeface="+mn-ea"/>
                <a:cs typeface="+mn-cs"/>
              </a:rPr>
              <a:t>Enhance the efficiency of the treatment</a:t>
            </a:r>
          </a:p>
          <a:p>
            <a:pPr lvl="1"/>
            <a:r>
              <a:rPr lang="en-US" sz="1200" kern="1200" dirty="0" smtClean="0">
                <a:solidFill>
                  <a:schemeClr val="tx1"/>
                </a:solidFill>
                <a:effectLst/>
                <a:latin typeface="+mn-lt"/>
                <a:ea typeface="+mn-ea"/>
                <a:cs typeface="+mn-cs"/>
              </a:rPr>
              <a:t>Increase the revenue potential on the patient-base</a:t>
            </a:r>
          </a:p>
          <a:p>
            <a:pPr lvl="1"/>
            <a:r>
              <a:rPr lang="en-US" sz="1200" kern="1200" dirty="0" smtClean="0">
                <a:solidFill>
                  <a:schemeClr val="tx1"/>
                </a:solidFill>
                <a:effectLst/>
                <a:latin typeface="+mn-lt"/>
                <a:ea typeface="+mn-ea"/>
                <a:cs typeface="+mn-cs"/>
              </a:rPr>
              <a:t>Broaden market-share through new solutions</a:t>
            </a:r>
          </a:p>
          <a:p>
            <a:endParaRPr lang="en-US" dirty="0"/>
          </a:p>
        </p:txBody>
      </p:sp>
      <p:sp>
        <p:nvSpPr>
          <p:cNvPr id="4" name="Slide Number Placeholder 3"/>
          <p:cNvSpPr>
            <a:spLocks noGrp="1"/>
          </p:cNvSpPr>
          <p:nvPr>
            <p:ph type="sldNum" sz="quarter" idx="10"/>
          </p:nvPr>
        </p:nvSpPr>
        <p:spPr/>
        <p:txBody>
          <a:bodyPr/>
          <a:lstStyle/>
          <a:p>
            <a:fld id="{8BDA4843-AFA7-4F35-8890-5EACE967A8BF}" type="slidenum">
              <a:rPr lang="hu-HU" smtClean="0"/>
              <a:t>7</a:t>
            </a:fld>
            <a:endParaRPr lang="hu-HU"/>
          </a:p>
        </p:txBody>
      </p:sp>
    </p:spTree>
    <p:extLst>
      <p:ext uri="{BB962C8B-B14F-4D97-AF65-F5344CB8AC3E}">
        <p14:creationId xmlns:p14="http://schemas.microsoft.com/office/powerpoint/2010/main" val="344400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Currently the market situation is that there are a lot of very good software and application developers who have started or already completed various types of telemedicine/</a:t>
            </a:r>
            <a:r>
              <a:rPr lang="en-US" sz="1200" kern="1200" dirty="0" err="1" smtClean="0">
                <a:solidFill>
                  <a:schemeClr val="tx1"/>
                </a:solidFill>
                <a:effectLst/>
                <a:latin typeface="+mn-lt"/>
                <a:ea typeface="+mn-ea"/>
                <a:cs typeface="+mn-cs"/>
              </a:rPr>
              <a:t>eHealth</a:t>
            </a:r>
            <a:r>
              <a:rPr lang="en-US" sz="1200" kern="1200" dirty="0" smtClean="0">
                <a:solidFill>
                  <a:schemeClr val="tx1"/>
                </a:solidFill>
                <a:effectLst/>
                <a:latin typeface="+mn-lt"/>
                <a:ea typeface="+mn-ea"/>
                <a:cs typeface="+mn-cs"/>
              </a:rPr>
              <a:t> applications. The global issue is that selling a ‘standalone’ product is almost impossible. Everyone needs a complete solution instead of just a product. This is where we are able to help: </a:t>
            </a:r>
          </a:p>
          <a:p>
            <a:pPr lvl="1"/>
            <a:r>
              <a:rPr lang="en-US" sz="1200" kern="1200" dirty="0" smtClean="0">
                <a:solidFill>
                  <a:schemeClr val="tx1"/>
                </a:solidFill>
                <a:effectLst/>
                <a:latin typeface="+mn-lt"/>
                <a:ea typeface="+mn-ea"/>
                <a:cs typeface="+mn-cs"/>
              </a:rPr>
              <a:t>We can assist in finding the best market opportunities where the selected application would be ideally implemented</a:t>
            </a:r>
          </a:p>
          <a:p>
            <a:pPr lvl="1"/>
            <a:r>
              <a:rPr lang="en-US" sz="1200" kern="1200" dirty="0" smtClean="0">
                <a:solidFill>
                  <a:schemeClr val="tx1"/>
                </a:solidFill>
                <a:effectLst/>
                <a:latin typeface="+mn-lt"/>
                <a:ea typeface="+mn-ea"/>
                <a:cs typeface="+mn-cs"/>
              </a:rPr>
              <a:t>We can assist in finding the best partners to work with that in order to put together a complex solution which includes the selected software/application</a:t>
            </a:r>
          </a:p>
          <a:p>
            <a:pPr lvl="1"/>
            <a:r>
              <a:rPr lang="en-US" sz="1200" kern="1200" dirty="0" smtClean="0">
                <a:solidFill>
                  <a:schemeClr val="tx1"/>
                </a:solidFill>
                <a:effectLst/>
                <a:latin typeface="+mn-lt"/>
                <a:ea typeface="+mn-ea"/>
                <a:cs typeface="+mn-cs"/>
              </a:rPr>
              <a:t>We can assist in </a:t>
            </a:r>
            <a:r>
              <a:rPr lang="en-US" sz="1200" kern="1200" dirty="0" err="1" smtClean="0">
                <a:solidFill>
                  <a:schemeClr val="tx1"/>
                </a:solidFill>
                <a:effectLst/>
                <a:latin typeface="+mn-lt"/>
                <a:ea typeface="+mn-ea"/>
                <a:cs typeface="+mn-cs"/>
              </a:rPr>
              <a:t>indentifying</a:t>
            </a:r>
            <a:r>
              <a:rPr lang="en-US" sz="1200" kern="1200" dirty="0" smtClean="0">
                <a:solidFill>
                  <a:schemeClr val="tx1"/>
                </a:solidFill>
                <a:effectLst/>
                <a:latin typeface="+mn-lt"/>
                <a:ea typeface="+mn-ea"/>
                <a:cs typeface="+mn-cs"/>
              </a:rPr>
              <a:t> the best channels to reach the targeted customers in the most optimal way</a:t>
            </a:r>
          </a:p>
          <a:p>
            <a:pPr lvl="1"/>
            <a:r>
              <a:rPr lang="en-US" sz="1200" kern="1200" dirty="0" smtClean="0">
                <a:solidFill>
                  <a:schemeClr val="tx1"/>
                </a:solidFill>
                <a:effectLst/>
                <a:latin typeface="+mn-lt"/>
                <a:ea typeface="+mn-ea"/>
                <a:cs typeface="+mn-cs"/>
              </a:rPr>
              <a:t>We can organize and manage pilot projects in living lab environments.</a:t>
            </a:r>
          </a:p>
          <a:p>
            <a:pPr lvl="1"/>
            <a:r>
              <a:rPr lang="en-US" sz="1200" kern="1200" dirty="0" smtClean="0">
                <a:solidFill>
                  <a:schemeClr val="tx1"/>
                </a:solidFill>
                <a:effectLst/>
                <a:latin typeface="+mn-lt"/>
                <a:ea typeface="+mn-ea"/>
                <a:cs typeface="+mn-cs"/>
              </a:rPr>
              <a:t>With the studies prepared, as a result of the pilot project, we help build the best go-to-market strategy for the device, as well as demonstrating the possible sales channels and provide sales and marketing communication advisory services to achieve the optimal outcome.</a:t>
            </a:r>
          </a:p>
          <a:p>
            <a:endParaRPr lang="en-US" dirty="0"/>
          </a:p>
        </p:txBody>
      </p:sp>
      <p:sp>
        <p:nvSpPr>
          <p:cNvPr id="4" name="Slide Number Placeholder 3"/>
          <p:cNvSpPr>
            <a:spLocks noGrp="1"/>
          </p:cNvSpPr>
          <p:nvPr>
            <p:ph type="sldNum" sz="quarter" idx="10"/>
          </p:nvPr>
        </p:nvSpPr>
        <p:spPr/>
        <p:txBody>
          <a:bodyPr/>
          <a:lstStyle/>
          <a:p>
            <a:fld id="{8BDA4843-AFA7-4F35-8890-5EACE967A8BF}" type="slidenum">
              <a:rPr lang="hu-HU" smtClean="0"/>
              <a:t>8</a:t>
            </a:fld>
            <a:endParaRPr lang="hu-HU"/>
          </a:p>
        </p:txBody>
      </p:sp>
    </p:spTree>
    <p:extLst>
      <p:ext uri="{BB962C8B-B14F-4D97-AF65-F5344CB8AC3E}">
        <p14:creationId xmlns:p14="http://schemas.microsoft.com/office/powerpoint/2010/main" val="17672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significant market-share, needing new solutions in order to increase their existing upsell &amp; cross-sell potential</a:t>
            </a:r>
          </a:p>
          <a:p>
            <a:endParaRPr lang="en-US" dirty="0"/>
          </a:p>
        </p:txBody>
      </p:sp>
      <p:sp>
        <p:nvSpPr>
          <p:cNvPr id="4" name="Slide Number Placeholder 3"/>
          <p:cNvSpPr>
            <a:spLocks noGrp="1"/>
          </p:cNvSpPr>
          <p:nvPr>
            <p:ph type="sldNum" sz="quarter" idx="10"/>
          </p:nvPr>
        </p:nvSpPr>
        <p:spPr/>
        <p:txBody>
          <a:bodyPr/>
          <a:lstStyle/>
          <a:p>
            <a:fld id="{8BDA4843-AFA7-4F35-8890-5EACE967A8BF}" type="slidenum">
              <a:rPr lang="hu-HU" smtClean="0"/>
              <a:t>10</a:t>
            </a:fld>
            <a:endParaRPr lang="hu-HU"/>
          </a:p>
        </p:txBody>
      </p:sp>
    </p:spTree>
    <p:extLst>
      <p:ext uri="{BB962C8B-B14F-4D97-AF65-F5344CB8AC3E}">
        <p14:creationId xmlns:p14="http://schemas.microsoft.com/office/powerpoint/2010/main" val="40780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Help them to optimize the ways and routes to reach the patient and find the right channels (e.g. pharmacies, GPs, opinion leaders, hospitals, etc.)</a:t>
            </a:r>
          </a:p>
          <a:p>
            <a:pPr lvl="0"/>
            <a:r>
              <a:rPr lang="en-US" sz="1200" kern="1200" dirty="0" smtClean="0">
                <a:solidFill>
                  <a:schemeClr val="tx1"/>
                </a:solidFill>
                <a:effectLst/>
                <a:latin typeface="+mn-lt"/>
                <a:ea typeface="+mn-ea"/>
                <a:cs typeface="+mn-cs"/>
              </a:rPr>
              <a:t>Support them in adherence/compliance issues</a:t>
            </a:r>
          </a:p>
          <a:p>
            <a:pPr lvl="0"/>
            <a:r>
              <a:rPr lang="en-US" sz="1200" kern="1200" dirty="0" smtClean="0">
                <a:solidFill>
                  <a:schemeClr val="tx1"/>
                </a:solidFill>
                <a:effectLst/>
                <a:latin typeface="+mn-lt"/>
                <a:ea typeface="+mn-ea"/>
                <a:cs typeface="+mn-cs"/>
              </a:rPr>
              <a:t>Organize and manage clinical trials, living lab pilot projects</a:t>
            </a:r>
          </a:p>
          <a:p>
            <a:pPr lvl="0"/>
            <a:r>
              <a:rPr lang="en-US" sz="1200" kern="1200" dirty="0" smtClean="0">
                <a:solidFill>
                  <a:schemeClr val="tx1"/>
                </a:solidFill>
                <a:effectLst/>
                <a:latin typeface="+mn-lt"/>
                <a:ea typeface="+mn-ea"/>
                <a:cs typeface="+mn-cs"/>
              </a:rPr>
              <a:t>Help them identify </a:t>
            </a:r>
            <a:r>
              <a:rPr lang="en-US" sz="1200" kern="1200" dirty="0" err="1" smtClean="0">
                <a:solidFill>
                  <a:schemeClr val="tx1"/>
                </a:solidFill>
                <a:effectLst/>
                <a:latin typeface="+mn-lt"/>
                <a:ea typeface="+mn-ea"/>
                <a:cs typeface="+mn-cs"/>
              </a:rPr>
              <a:t>eHealth</a:t>
            </a:r>
            <a:r>
              <a:rPr lang="en-US" sz="1200" kern="1200" dirty="0" smtClean="0">
                <a:solidFill>
                  <a:schemeClr val="tx1"/>
                </a:solidFill>
                <a:effectLst/>
                <a:latin typeface="+mn-lt"/>
                <a:ea typeface="+mn-ea"/>
                <a:cs typeface="+mn-cs"/>
              </a:rPr>
              <a:t>/Telemedicine solutions which can decrease the costs involved in sales and customer acquisitions</a:t>
            </a:r>
          </a:p>
          <a:p>
            <a:endParaRPr lang="en-US" dirty="0"/>
          </a:p>
        </p:txBody>
      </p:sp>
      <p:sp>
        <p:nvSpPr>
          <p:cNvPr id="4" name="Slide Number Placeholder 3"/>
          <p:cNvSpPr>
            <a:spLocks noGrp="1"/>
          </p:cNvSpPr>
          <p:nvPr>
            <p:ph type="sldNum" sz="quarter" idx="10"/>
          </p:nvPr>
        </p:nvSpPr>
        <p:spPr/>
        <p:txBody>
          <a:bodyPr/>
          <a:lstStyle/>
          <a:p>
            <a:fld id="{8BDA4843-AFA7-4F35-8890-5EACE967A8BF}" type="slidenum">
              <a:rPr lang="hu-HU" smtClean="0"/>
              <a:t>11</a:t>
            </a:fld>
            <a:endParaRPr lang="hu-HU"/>
          </a:p>
        </p:txBody>
      </p:sp>
    </p:spTree>
    <p:extLst>
      <p:ext uri="{BB962C8B-B14F-4D97-AF65-F5344CB8AC3E}">
        <p14:creationId xmlns:p14="http://schemas.microsoft.com/office/powerpoint/2010/main" val="88141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C472DAB-DFF0-478C-B440-A8ED12E5D492}" type="datetimeFigureOut">
              <a:rPr lang="hu-HU" smtClean="0"/>
              <a:t>2013.11.24.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234505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C472DAB-DFF0-478C-B440-A8ED12E5D492}" type="datetimeFigureOut">
              <a:rPr lang="hu-HU" smtClean="0"/>
              <a:t>2013.11.24.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15257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C472DAB-DFF0-478C-B440-A8ED12E5D492}" type="datetimeFigureOut">
              <a:rPr lang="hu-HU" smtClean="0"/>
              <a:t>2013.11.24.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99153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924800" cy="990600"/>
          </a:xfrm>
        </p:spPr>
        <p:txBody>
          <a:bodyPr/>
          <a:lstStyle/>
          <a:p>
            <a:r>
              <a:rPr lang="en-US"/>
              <a:t>Click to edit Master title style</a:t>
            </a:r>
            <a:endParaRPr lang="hu-HU"/>
          </a:p>
        </p:txBody>
      </p:sp>
      <p:sp>
        <p:nvSpPr>
          <p:cNvPr id="3" name="Text Placeholder 2"/>
          <p:cNvSpPr>
            <a:spLocks noGrp="1"/>
          </p:cNvSpPr>
          <p:nvPr>
            <p:ph type="body" sz="half" idx="1"/>
          </p:nvPr>
        </p:nvSpPr>
        <p:spPr>
          <a:xfrm>
            <a:off x="609600" y="1981200"/>
            <a:ext cx="3886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4648200" y="1981200"/>
            <a:ext cx="3886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90DDBC3-A385-48D7-AD32-20A3651A46E5}" type="slidenum">
              <a:rPr lang="en-GB"/>
              <a:pPr/>
              <a:t>‹#›</a:t>
            </a:fld>
            <a:endParaRPr lang="en-GB">
              <a:solidFill>
                <a:schemeClr val="tx1"/>
              </a:solidFill>
            </a:endParaRPr>
          </a:p>
        </p:txBody>
      </p:sp>
    </p:spTree>
    <p:extLst>
      <p:ext uri="{BB962C8B-B14F-4D97-AF65-F5344CB8AC3E}">
        <p14:creationId xmlns:p14="http://schemas.microsoft.com/office/powerpoint/2010/main" val="2402405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924800" cy="990600"/>
          </a:xfrm>
        </p:spPr>
        <p:txBody>
          <a:bodyPr/>
          <a:lstStyle/>
          <a:p>
            <a:r>
              <a:rPr lang="en-US"/>
              <a:t>Click to edit Master title style</a:t>
            </a:r>
            <a:endParaRPr lang="hu-HU"/>
          </a:p>
        </p:txBody>
      </p:sp>
      <p:sp>
        <p:nvSpPr>
          <p:cNvPr id="3" name="SmartArt Placeholder 2"/>
          <p:cNvSpPr>
            <a:spLocks noGrp="1"/>
          </p:cNvSpPr>
          <p:nvPr>
            <p:ph type="dgm" idx="1"/>
          </p:nvPr>
        </p:nvSpPr>
        <p:spPr>
          <a:xfrm>
            <a:off x="609600" y="1981200"/>
            <a:ext cx="7924800" cy="4114800"/>
          </a:xfrm>
        </p:spPr>
        <p:txBody>
          <a:bodyPr/>
          <a:lstStyle/>
          <a:p>
            <a:endParaRPr lang="hu-HU"/>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C61D573-509C-4A13-AA8C-BD01C917FCA9}" type="slidenum">
              <a:rPr lang="en-GB"/>
              <a:pPr/>
              <a:t>‹#›</a:t>
            </a:fld>
            <a:endParaRPr lang="en-GB">
              <a:solidFill>
                <a:schemeClr val="tx1"/>
              </a:solidFill>
            </a:endParaRPr>
          </a:p>
        </p:txBody>
      </p:sp>
    </p:spTree>
    <p:extLst>
      <p:ext uri="{BB962C8B-B14F-4D97-AF65-F5344CB8AC3E}">
        <p14:creationId xmlns:p14="http://schemas.microsoft.com/office/powerpoint/2010/main" val="136835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C472DAB-DFF0-478C-B440-A8ED12E5D492}" type="datetimeFigureOut">
              <a:rPr lang="hu-HU" smtClean="0"/>
              <a:t>2013.11.24.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161370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C472DAB-DFF0-478C-B440-A8ED12E5D492}" type="datetimeFigureOut">
              <a:rPr lang="hu-HU" smtClean="0"/>
              <a:t>2013.11.24.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178378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C472DAB-DFF0-478C-B440-A8ED12E5D492}" type="datetimeFigureOut">
              <a:rPr lang="hu-HU" smtClean="0"/>
              <a:t>2013.11.24.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104116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C472DAB-DFF0-478C-B440-A8ED12E5D492}" type="datetimeFigureOut">
              <a:rPr lang="hu-HU" smtClean="0"/>
              <a:t>2013.11.24.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5092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C472DAB-DFF0-478C-B440-A8ED12E5D492}" type="datetimeFigureOut">
              <a:rPr lang="hu-HU" smtClean="0"/>
              <a:t>2013.11.24.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95955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C472DAB-DFF0-478C-B440-A8ED12E5D492}" type="datetimeFigureOut">
              <a:rPr lang="hu-HU" smtClean="0"/>
              <a:t>2013.11.24.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416729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C472DAB-DFF0-478C-B440-A8ED12E5D492}" type="datetimeFigureOut">
              <a:rPr lang="hu-HU" smtClean="0"/>
              <a:t>2013.11.24.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74425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C472DAB-DFF0-478C-B440-A8ED12E5D492}" type="datetimeFigureOut">
              <a:rPr lang="hu-HU" smtClean="0"/>
              <a:t>2013.11.24.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EB55393-4725-45D6-A99A-2481B3DA7C33}" type="slidenum">
              <a:rPr lang="hu-HU" smtClean="0"/>
              <a:t>‹#›</a:t>
            </a:fld>
            <a:endParaRPr lang="hu-HU"/>
          </a:p>
        </p:txBody>
      </p:sp>
    </p:spTree>
    <p:extLst>
      <p:ext uri="{BB962C8B-B14F-4D97-AF65-F5344CB8AC3E}">
        <p14:creationId xmlns:p14="http://schemas.microsoft.com/office/powerpoint/2010/main" val="341270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2DAB-DFF0-478C-B440-A8ED12E5D492}" type="datetimeFigureOut">
              <a:rPr lang="hu-HU" smtClean="0"/>
              <a:t>2013.11.24.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55393-4725-45D6-A99A-2481B3DA7C33}" type="slidenum">
              <a:rPr lang="hu-HU" smtClean="0"/>
              <a:t>‹#›</a:t>
            </a:fld>
            <a:endParaRPr lang="hu-HU"/>
          </a:p>
        </p:txBody>
      </p:sp>
    </p:spTree>
    <p:extLst>
      <p:ext uri="{BB962C8B-B14F-4D97-AF65-F5344CB8AC3E}">
        <p14:creationId xmlns:p14="http://schemas.microsoft.com/office/powerpoint/2010/main" val="483930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pmiletics@gmail.com" TargetMode="External"/><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cid:image006.png@01CE40DD.867B231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www.who.int/goe/publications/goe_mhealth_web.pdf" TargetMode="Externa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ommcarehq.org/tour/collect-data/" TargetMode="External"/><Relationship Id="rId7" Type="http://schemas.openxmlformats.org/officeDocument/2006/relationships/image" Target="../media/image46.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emf"/><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54.jpeg"/><Relationship Id="rId10" Type="http://schemas.openxmlformats.org/officeDocument/2006/relationships/image" Target="../media/image2.png"/><Relationship Id="rId4" Type="http://schemas.openxmlformats.org/officeDocument/2006/relationships/image" Target="../media/image53.png"/><Relationship Id="rId9" Type="http://schemas.openxmlformats.org/officeDocument/2006/relationships/hyperlink" Target="http://www.youtube.com/watch?v=oLk5VEoGa9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oLk5VEoGa9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2.pn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imated glossy Earth,loop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0992" y="692696"/>
            <a:ext cx="9073008" cy="6120680"/>
          </a:xfrm>
          <a:prstGeom prst="rect">
            <a:avLst/>
          </a:prstGeom>
        </p:spPr>
      </p:pic>
      <p:sp>
        <p:nvSpPr>
          <p:cNvPr id="7" name="Title 1"/>
          <p:cNvSpPr txBox="1">
            <a:spLocks/>
          </p:cNvSpPr>
          <p:nvPr/>
        </p:nvSpPr>
        <p:spPr>
          <a:xfrm>
            <a:off x="5580112" y="3212976"/>
            <a:ext cx="3600400" cy="13681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600" i="1" cap="small" dirty="0" smtClean="0">
                <a:solidFill>
                  <a:schemeClr val="bg1">
                    <a:lumMod val="50000"/>
                  </a:schemeClr>
                </a:solidFill>
              </a:rPr>
              <a:t> </a:t>
            </a:r>
            <a:endParaRPr lang="en-US" sz="3600" i="1" cap="small" dirty="0" smtClean="0">
              <a:solidFill>
                <a:schemeClr val="bg1">
                  <a:lumMod val="50000"/>
                </a:schemeClr>
              </a:solidFill>
            </a:endParaRPr>
          </a:p>
        </p:txBody>
      </p:sp>
      <p:pic>
        <p:nvPicPr>
          <p:cNvPr id="1026" name="Picture 2" descr="Címl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196" y="2973723"/>
            <a:ext cx="2857500" cy="6191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92" y="85536"/>
            <a:ext cx="51054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263648" y="3557334"/>
            <a:ext cx="4564936" cy="1938992"/>
          </a:xfrm>
          <a:prstGeom prst="rect">
            <a:avLst/>
          </a:prstGeom>
        </p:spPr>
        <p:txBody>
          <a:bodyPr wrap="square">
            <a:spAutoFit/>
          </a:bodyPr>
          <a:lstStyle/>
          <a:p>
            <a:r>
              <a:rPr lang="hu-HU" sz="2400" i="1" dirty="0" smtClean="0">
                <a:solidFill>
                  <a:schemeClr val="tx1">
                    <a:lumMod val="95000"/>
                    <a:lumOff val="5000"/>
                  </a:schemeClr>
                </a:solidFill>
              </a:rPr>
              <a:t> </a:t>
            </a:r>
            <a:endParaRPr lang="hu-HU" sz="1600" i="1" dirty="0">
              <a:solidFill>
                <a:schemeClr val="tx1">
                  <a:lumMod val="95000"/>
                  <a:lumOff val="5000"/>
                </a:schemeClr>
              </a:solidFill>
            </a:endParaRPr>
          </a:p>
          <a:p>
            <a:endParaRPr lang="hu-HU" sz="1600" i="1" dirty="0" smtClean="0">
              <a:solidFill>
                <a:schemeClr val="tx1">
                  <a:lumMod val="95000"/>
                  <a:lumOff val="5000"/>
                </a:schemeClr>
              </a:solidFill>
            </a:endParaRPr>
          </a:p>
          <a:p>
            <a:endParaRPr lang="hu-HU" sz="1600" i="1" dirty="0">
              <a:solidFill>
                <a:schemeClr val="tx1">
                  <a:lumMod val="95000"/>
                  <a:lumOff val="5000"/>
                </a:schemeClr>
              </a:solidFill>
            </a:endParaRPr>
          </a:p>
          <a:p>
            <a:r>
              <a:rPr lang="hu-HU" sz="1200" i="1" dirty="0" smtClean="0">
                <a:solidFill>
                  <a:schemeClr val="tx1">
                    <a:lumMod val="95000"/>
                    <a:lumOff val="5000"/>
                  </a:schemeClr>
                </a:solidFill>
              </a:rPr>
              <a:t>Miletics Pál</a:t>
            </a:r>
          </a:p>
          <a:p>
            <a:r>
              <a:rPr lang="hu-HU" sz="1200" i="1" dirty="0" smtClean="0">
                <a:solidFill>
                  <a:schemeClr val="tx1">
                    <a:lumMod val="95000"/>
                    <a:lumOff val="5000"/>
                  </a:schemeClr>
                </a:solidFill>
                <a:hlinkClick r:id="rId8"/>
              </a:rPr>
              <a:t>pmiletics@gmail.com</a:t>
            </a:r>
            <a:endParaRPr lang="hu-HU" sz="1200" i="1" dirty="0" smtClean="0">
              <a:solidFill>
                <a:schemeClr val="tx1">
                  <a:lumMod val="95000"/>
                  <a:lumOff val="5000"/>
                </a:schemeClr>
              </a:solidFill>
            </a:endParaRPr>
          </a:p>
          <a:p>
            <a:endParaRPr lang="hu-HU" sz="1200" i="1" dirty="0" smtClean="0">
              <a:solidFill>
                <a:schemeClr val="tx1">
                  <a:lumMod val="95000"/>
                  <a:lumOff val="5000"/>
                </a:schemeClr>
              </a:solidFill>
            </a:endParaRPr>
          </a:p>
          <a:p>
            <a:r>
              <a:rPr lang="hu-HU" sz="1200" i="1" dirty="0" smtClean="0">
                <a:solidFill>
                  <a:schemeClr val="tx1">
                    <a:lumMod val="95000"/>
                    <a:lumOff val="5000"/>
                  </a:schemeClr>
                </a:solidFill>
              </a:rPr>
              <a:t>+36704224404</a:t>
            </a:r>
          </a:p>
          <a:p>
            <a:endParaRPr lang="hu-HU" sz="1600" i="1" dirty="0">
              <a:solidFill>
                <a:schemeClr val="tx1">
                  <a:lumMod val="95000"/>
                  <a:lumOff val="5000"/>
                </a:schemeClr>
              </a:solidFill>
            </a:endParaRPr>
          </a:p>
        </p:txBody>
      </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4846" y="-10754"/>
            <a:ext cx="19240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539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p:nvPr/>
        </p:nvSpPr>
        <p:spPr>
          <a:xfrm rot="21419026">
            <a:off x="481733" y="2958511"/>
            <a:ext cx="6840760" cy="3456384"/>
          </a:xfrm>
          <a:prstGeom prst="rect">
            <a:avLst/>
          </a:prstGeom>
          <a:noFill/>
          <a:effectLst/>
          <a:scene3d>
            <a:camera prst="perspectiveHeroicExtremeLeftFacing">
              <a:rot lat="21019255" lon="19544241" rev="222118"/>
            </a:camera>
            <a:lightRig rig="threePt" dir="t"/>
          </a:scene3d>
        </p:spPr>
        <p:txBody>
          <a:bodyPr wrap="square" rtlCol="0">
            <a:normAutofit fontScale="32500" lnSpcReduction="20000"/>
            <a:scene3d>
              <a:camera prst="orthographicFront">
                <a:rot lat="21441517" lon="17293737" rev="18678634"/>
              </a:camera>
              <a:lightRig rig="threePt" dir="t"/>
            </a:scene3d>
          </a:bodyPr>
          <a:lstStyle/>
          <a:p>
            <a:pPr lvl="0"/>
            <a:r>
              <a:rPr lang="en-US" b="1" cap="small" dirty="0" smtClean="0"/>
              <a:t/>
            </a:r>
            <a:br>
              <a:rPr lang="en-US" b="1" cap="small" dirty="0" smtClean="0"/>
            </a:br>
            <a:r>
              <a:rPr lang="en-US" sz="20300" cap="small" dirty="0" smtClean="0">
                <a:solidFill>
                  <a:srgbClr val="FF3300"/>
                </a:solidFill>
              </a:rPr>
              <a:t>System Integrators </a:t>
            </a:r>
            <a:br>
              <a:rPr lang="en-US" sz="20300" cap="small" dirty="0" smtClean="0">
                <a:solidFill>
                  <a:srgbClr val="FF3300"/>
                </a:solidFill>
              </a:rPr>
            </a:br>
            <a:r>
              <a:rPr lang="en-US" sz="20300" dirty="0" smtClean="0"/>
              <a:t>needing to increase upsell &amp; cross-sell potential</a:t>
            </a:r>
          </a:p>
          <a:p>
            <a:pPr lvl="0"/>
            <a:endParaRPr lang="en-US" cap="small" dirty="0"/>
          </a:p>
        </p:txBody>
      </p:sp>
      <p:pic>
        <p:nvPicPr>
          <p:cNvPr id="1026" name="Picture 2" descr="http://www.kepware.com/guided_tours/system_integrator_tou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50085">
            <a:off x="3671659" y="464465"/>
            <a:ext cx="5723617" cy="3165878"/>
          </a:xfrm>
          <a:prstGeom prst="rect">
            <a:avLst/>
          </a:prstGeom>
          <a:noFill/>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pic>
        <p:nvPicPr>
          <p:cNvPr id="6" name="Picture 2" descr="Címl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89" y="260648"/>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036810"/>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1963074" y="570211"/>
            <a:ext cx="7020272" cy="1200329"/>
          </a:xfrm>
          <a:prstGeom prst="rect">
            <a:avLst/>
          </a:prstGeom>
          <a:noFill/>
        </p:spPr>
        <p:txBody>
          <a:bodyPr wrap="square" rtlCol="0">
            <a:spAutoFit/>
          </a:bodyPr>
          <a:lstStyle/>
          <a:p>
            <a:pPr algn="r"/>
            <a:r>
              <a:rPr lang="en-US" sz="7200" i="1" dirty="0" smtClean="0">
                <a:solidFill>
                  <a:schemeClr val="bg1">
                    <a:lumMod val="50000"/>
                  </a:schemeClr>
                </a:solidFill>
              </a:rPr>
              <a:t>Pharmaceuticals</a:t>
            </a:r>
          </a:p>
        </p:txBody>
      </p:sp>
      <p:pic>
        <p:nvPicPr>
          <p:cNvPr id="11" name="Picture 3" descr="cid:image006.png@01CE40DD.867B231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878" y="2902519"/>
            <a:ext cx="5904656" cy="3838849"/>
          </a:xfrm>
          <a:prstGeom prst="rect">
            <a:avLst/>
          </a:prstGeom>
          <a:noFill/>
          <a:ln>
            <a:noFill/>
          </a:ln>
        </p:spPr>
      </p:pic>
      <p:sp>
        <p:nvSpPr>
          <p:cNvPr id="25" name="Szövegdoboz 24"/>
          <p:cNvSpPr txBox="1"/>
          <p:nvPr/>
        </p:nvSpPr>
        <p:spPr>
          <a:xfrm>
            <a:off x="5784660" y="2492896"/>
            <a:ext cx="3168352" cy="830997"/>
          </a:xfrm>
          <a:prstGeom prst="rect">
            <a:avLst/>
          </a:prstGeom>
          <a:noFill/>
        </p:spPr>
        <p:txBody>
          <a:bodyPr wrap="square" rtlCol="0">
            <a:spAutoFit/>
          </a:bodyPr>
          <a:lstStyle/>
          <a:p>
            <a:r>
              <a:rPr lang="en-US" sz="4800" i="1" dirty="0" smtClean="0">
                <a:solidFill>
                  <a:schemeClr val="tx1">
                    <a:lumMod val="95000"/>
                    <a:lumOff val="5000"/>
                  </a:schemeClr>
                </a:solidFill>
              </a:rPr>
              <a:t>Compliance</a:t>
            </a:r>
          </a:p>
        </p:txBody>
      </p:sp>
      <p:sp>
        <p:nvSpPr>
          <p:cNvPr id="27" name="Szövegdoboz 26"/>
          <p:cNvSpPr txBox="1"/>
          <p:nvPr/>
        </p:nvSpPr>
        <p:spPr>
          <a:xfrm>
            <a:off x="5888778" y="3356992"/>
            <a:ext cx="3168352" cy="830997"/>
          </a:xfrm>
          <a:prstGeom prst="rect">
            <a:avLst/>
          </a:prstGeom>
          <a:noFill/>
        </p:spPr>
        <p:txBody>
          <a:bodyPr wrap="square" rtlCol="0">
            <a:spAutoFit/>
          </a:bodyPr>
          <a:lstStyle/>
          <a:p>
            <a:r>
              <a:rPr lang="en-US" sz="4800" i="1" dirty="0" smtClean="0">
                <a:solidFill>
                  <a:schemeClr val="tx1">
                    <a:lumMod val="95000"/>
                    <a:lumOff val="5000"/>
                  </a:schemeClr>
                </a:solidFill>
              </a:rPr>
              <a:t>Adherence</a:t>
            </a:r>
          </a:p>
        </p:txBody>
      </p:sp>
      <p:pic>
        <p:nvPicPr>
          <p:cNvPr id="7" name="Picture 2" descr="Címl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189" y="260648"/>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869"/>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s.123rf.com/400wm/400/400/almagami/almagami1003/almagami100300021/6585232-innovacion-serie-de-cubos-de-boga.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572" t="2826" r="13078" b="13961"/>
          <a:stretch/>
        </p:blipFill>
        <p:spPr bwMode="auto">
          <a:xfrm rot="1732009">
            <a:off x="1277887" y="18368"/>
            <a:ext cx="4860032" cy="6814116"/>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p:cNvSpPr txBox="1"/>
          <p:nvPr/>
        </p:nvSpPr>
        <p:spPr>
          <a:xfrm>
            <a:off x="3131840" y="4326195"/>
            <a:ext cx="5349226" cy="2123658"/>
          </a:xfrm>
          <a:prstGeom prst="rect">
            <a:avLst/>
          </a:prstGeom>
          <a:noFill/>
        </p:spPr>
        <p:txBody>
          <a:bodyPr wrap="square" rtlCol="0">
            <a:spAutoFit/>
          </a:bodyPr>
          <a:lstStyle/>
          <a:p>
            <a:r>
              <a:rPr lang="hu-HU" sz="3200" i="1" dirty="0" smtClean="0">
                <a:solidFill>
                  <a:schemeClr val="tx1">
                    <a:lumMod val="95000"/>
                    <a:lumOff val="5000"/>
                  </a:schemeClr>
                </a:solidFill>
              </a:rPr>
              <a:t>University of Szeged</a:t>
            </a:r>
          </a:p>
          <a:p>
            <a:r>
              <a:rPr lang="hu-HU" sz="3200" i="1" dirty="0">
                <a:solidFill>
                  <a:schemeClr val="tx1">
                    <a:lumMod val="95000"/>
                    <a:lumOff val="5000"/>
                  </a:schemeClr>
                </a:solidFill>
              </a:rPr>
              <a:t>University of Pannonia</a:t>
            </a:r>
            <a:endParaRPr lang="en-US" sz="3200" i="1" dirty="0">
              <a:solidFill>
                <a:schemeClr val="tx1">
                  <a:lumMod val="95000"/>
                  <a:lumOff val="5000"/>
                </a:schemeClr>
              </a:solidFill>
            </a:endParaRPr>
          </a:p>
          <a:p>
            <a:r>
              <a:rPr lang="hu-HU" sz="3200" i="1" dirty="0" smtClean="0">
                <a:solidFill>
                  <a:schemeClr val="tx1">
                    <a:lumMod val="95000"/>
                    <a:lumOff val="5000"/>
                  </a:schemeClr>
                </a:solidFill>
              </a:rPr>
              <a:t>Univeresity </a:t>
            </a:r>
            <a:r>
              <a:rPr lang="hu-HU" sz="3200" i="1" dirty="0" smtClean="0">
                <a:solidFill>
                  <a:schemeClr val="tx1">
                    <a:lumMod val="95000"/>
                    <a:lumOff val="5000"/>
                  </a:schemeClr>
                </a:solidFill>
              </a:rPr>
              <a:t>of Óbuda</a:t>
            </a:r>
          </a:p>
          <a:p>
            <a:r>
              <a:rPr lang="en-US" sz="3200" i="1" dirty="0" err="1">
                <a:solidFill>
                  <a:schemeClr val="tx1">
                    <a:lumMod val="95000"/>
                    <a:lumOff val="5000"/>
                  </a:schemeClr>
                </a:solidFill>
              </a:rPr>
              <a:t>Semmelweis</a:t>
            </a:r>
            <a:r>
              <a:rPr lang="en-US" sz="3200" i="1" dirty="0">
                <a:solidFill>
                  <a:schemeClr val="tx1">
                    <a:lumMod val="95000"/>
                    <a:lumOff val="5000"/>
                  </a:schemeClr>
                </a:solidFill>
              </a:rPr>
              <a:t> </a:t>
            </a:r>
            <a:r>
              <a:rPr lang="en-US" sz="3200" i="1" dirty="0" smtClean="0">
                <a:solidFill>
                  <a:schemeClr val="tx1">
                    <a:lumMod val="95000"/>
                    <a:lumOff val="5000"/>
                  </a:schemeClr>
                </a:solidFill>
              </a:rPr>
              <a:t>University</a:t>
            </a:r>
            <a:endParaRPr lang="en-US" sz="3200" i="1" dirty="0">
              <a:solidFill>
                <a:schemeClr val="tx1">
                  <a:lumMod val="95000"/>
                  <a:lumOff val="5000"/>
                </a:schemeClr>
              </a:solidFill>
            </a:endParaRPr>
          </a:p>
        </p:txBody>
      </p:sp>
      <p:sp>
        <p:nvSpPr>
          <p:cNvPr id="10" name="Szövegdoboz 9"/>
          <p:cNvSpPr txBox="1"/>
          <p:nvPr/>
        </p:nvSpPr>
        <p:spPr>
          <a:xfrm>
            <a:off x="3059832" y="5118283"/>
            <a:ext cx="5760640" cy="830997"/>
          </a:xfrm>
          <a:prstGeom prst="rect">
            <a:avLst/>
          </a:prstGeom>
          <a:noFill/>
        </p:spPr>
        <p:txBody>
          <a:bodyPr wrap="square" rtlCol="0">
            <a:spAutoFit/>
          </a:bodyPr>
          <a:lstStyle/>
          <a:p>
            <a:endParaRPr lang="en-US" sz="4800" i="1" dirty="0" smtClean="0">
              <a:solidFill>
                <a:schemeClr val="tx1">
                  <a:lumMod val="95000"/>
                  <a:lumOff val="5000"/>
                </a:schemeClr>
              </a:solidFill>
            </a:endParaRPr>
          </a:p>
        </p:txBody>
      </p:sp>
      <p:sp>
        <p:nvSpPr>
          <p:cNvPr id="11" name="Szövegdoboz 10"/>
          <p:cNvSpPr txBox="1"/>
          <p:nvPr/>
        </p:nvSpPr>
        <p:spPr>
          <a:xfrm>
            <a:off x="3851920" y="44624"/>
            <a:ext cx="5256584" cy="1200329"/>
          </a:xfrm>
          <a:prstGeom prst="rect">
            <a:avLst/>
          </a:prstGeom>
          <a:noFill/>
        </p:spPr>
        <p:txBody>
          <a:bodyPr wrap="square" rtlCol="0">
            <a:spAutoFit/>
          </a:bodyPr>
          <a:lstStyle/>
          <a:p>
            <a:pPr algn="r"/>
            <a:r>
              <a:rPr lang="hu-HU" sz="7200" i="1" dirty="0" smtClean="0">
                <a:solidFill>
                  <a:schemeClr val="bg1">
                    <a:lumMod val="50000"/>
                  </a:schemeClr>
                </a:solidFill>
              </a:rPr>
              <a:t>R &amp; D</a:t>
            </a:r>
            <a:endParaRPr lang="en-US" sz="7200" i="1" dirty="0" smtClean="0">
              <a:solidFill>
                <a:schemeClr val="bg1">
                  <a:lumMod val="50000"/>
                </a:schemeClr>
              </a:solidFill>
            </a:endParaRPr>
          </a:p>
        </p:txBody>
      </p:sp>
      <p:pic>
        <p:nvPicPr>
          <p:cNvPr id="7" name="Picture 2" descr="Címl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25739"/>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95536" y="1928813"/>
            <a:ext cx="7848352" cy="1898650"/>
          </a:xfrm>
        </p:spPr>
        <p:txBody>
          <a:bodyPr>
            <a:noAutofit/>
          </a:bodyPr>
          <a:lstStyle/>
          <a:p>
            <a:pPr>
              <a:defRPr/>
            </a:pPr>
            <a:r>
              <a:rPr lang="en-US" sz="5400" i="1" dirty="0">
                <a:solidFill>
                  <a:schemeClr val="bg1">
                    <a:lumMod val="50000"/>
                  </a:schemeClr>
                </a:solidFill>
                <a:latin typeface="+mn-lt"/>
                <a:ea typeface="+mn-ea"/>
                <a:cs typeface="+mn-cs"/>
              </a:rPr>
              <a:t>The Significance and Value of Med-e-Tel for the Global Telemedicine World </a:t>
            </a:r>
            <a:endParaRPr lang="bg-BG" sz="5400" i="1" dirty="0">
              <a:solidFill>
                <a:schemeClr val="bg1">
                  <a:lumMod val="50000"/>
                </a:schemeClr>
              </a:solidFill>
              <a:latin typeface="+mn-lt"/>
              <a:ea typeface="+mn-ea"/>
              <a:cs typeface="+mn-cs"/>
            </a:endParaRPr>
          </a:p>
        </p:txBody>
      </p:sp>
      <p:sp>
        <p:nvSpPr>
          <p:cNvPr id="3" name="Subtitle 2"/>
          <p:cNvSpPr>
            <a:spLocks noGrp="1"/>
          </p:cNvSpPr>
          <p:nvPr>
            <p:ph type="subTitle" idx="1"/>
          </p:nvPr>
        </p:nvSpPr>
        <p:spPr>
          <a:xfrm>
            <a:off x="971600" y="4797152"/>
            <a:ext cx="7315200" cy="1144587"/>
          </a:xfrm>
        </p:spPr>
        <p:txBody>
          <a:bodyPr rtlCol="0">
            <a:normAutofit/>
          </a:bodyPr>
          <a:lstStyle/>
          <a:p>
            <a:pPr eaLnBrk="1" fontAlgn="auto" hangingPunct="1">
              <a:spcAft>
                <a:spcPts val="0"/>
              </a:spcAft>
              <a:buFont typeface="Wingdings" charset="2"/>
              <a:buNone/>
              <a:defRPr/>
            </a:pPr>
            <a:endParaRPr lang="bg-BG" sz="1100" dirty="0"/>
          </a:p>
        </p:txBody>
      </p:sp>
    </p:spTree>
    <p:extLst>
      <p:ext uri="{BB962C8B-B14F-4D97-AF65-F5344CB8AC3E}">
        <p14:creationId xmlns:p14="http://schemas.microsoft.com/office/powerpoint/2010/main" val="2360834695"/>
      </p:ext>
    </p:extLst>
  </p:cSld>
  <p:clrMapOvr>
    <a:masterClrMapping/>
  </p:clrMapOvr>
  <p:transition advTm="3653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47664" y="620688"/>
            <a:ext cx="7315200" cy="1154112"/>
          </a:xfrm>
        </p:spPr>
        <p:txBody>
          <a:bodyPr>
            <a:noAutofit/>
          </a:bodyPr>
          <a:lstStyle/>
          <a:p>
            <a:pPr algn="r"/>
            <a:r>
              <a:rPr lang="en-US" sz="5400" i="1" dirty="0">
                <a:solidFill>
                  <a:schemeClr val="bg1">
                    <a:lumMod val="50000"/>
                  </a:schemeClr>
                </a:solidFill>
                <a:latin typeface="+mn-lt"/>
                <a:ea typeface="+mn-ea"/>
                <a:cs typeface="+mn-cs"/>
              </a:rPr>
              <a:t>Global Implementation of Telemedicine/</a:t>
            </a:r>
            <a:r>
              <a:rPr lang="en-US" sz="5400" i="1" dirty="0" err="1">
                <a:solidFill>
                  <a:schemeClr val="bg1">
                    <a:lumMod val="50000"/>
                  </a:schemeClr>
                </a:solidFill>
                <a:latin typeface="+mn-lt"/>
                <a:ea typeface="+mn-ea"/>
                <a:cs typeface="+mn-cs"/>
              </a:rPr>
              <a:t>eHealth</a:t>
            </a:r>
            <a:endParaRPr lang="bg-BG" sz="5400" i="1" dirty="0">
              <a:solidFill>
                <a:schemeClr val="bg1">
                  <a:lumMod val="50000"/>
                </a:schemeClr>
              </a:solidFill>
              <a:latin typeface="+mn-lt"/>
              <a:ea typeface="+mn-ea"/>
              <a:cs typeface="+mn-cs"/>
            </a:endParaRPr>
          </a:p>
        </p:txBody>
      </p:sp>
      <p:sp>
        <p:nvSpPr>
          <p:cNvPr id="6" name="Footer Placeholder 5"/>
          <p:cNvSpPr>
            <a:spLocks noGrp="1"/>
          </p:cNvSpPr>
          <p:nvPr>
            <p:ph type="ftr" sz="quarter" idx="12"/>
          </p:nvPr>
        </p:nvSpPr>
        <p:spPr/>
        <p:txBody>
          <a:bodyPr/>
          <a:lstStyle/>
          <a:p>
            <a:pPr>
              <a:defRPr/>
            </a:pPr>
            <a:r>
              <a:rPr lang="en-US" smtClean="0"/>
              <a:t>Saratov Fall Meeting SFM'11, Saratov, Russia</a:t>
            </a:r>
            <a:endParaRPr lang="bg-BG"/>
          </a:p>
        </p:txBody>
      </p:sp>
      <p:sp>
        <p:nvSpPr>
          <p:cNvPr id="5126" name="Content Placeholder 2"/>
          <p:cNvSpPr>
            <a:spLocks noGrp="1"/>
          </p:cNvSpPr>
          <p:nvPr>
            <p:ph idx="1"/>
          </p:nvPr>
        </p:nvSpPr>
        <p:spPr>
          <a:xfrm>
            <a:off x="971550" y="5214938"/>
            <a:ext cx="7743825" cy="457200"/>
          </a:xfrm>
        </p:spPr>
        <p:txBody>
          <a:bodyPr/>
          <a:lstStyle/>
          <a:p>
            <a:pPr marL="44450" indent="0" algn="just">
              <a:buFont typeface="Wingdings" pitchFamily="2" charset="2"/>
              <a:buNone/>
            </a:pPr>
            <a:r>
              <a:rPr lang="en-US" sz="1200" dirty="0" smtClean="0"/>
              <a:t>Graphics illustrate the results of </a:t>
            </a:r>
            <a:r>
              <a:rPr lang="en-US" sz="1200" dirty="0" err="1" smtClean="0"/>
              <a:t>eHealth</a:t>
            </a:r>
            <a:r>
              <a:rPr lang="en-US" sz="1200" dirty="0" smtClean="0"/>
              <a:t> implementation as per fall 2009 in 114 countries, 81% of the world’s population. More information is available in WHO Global </a:t>
            </a:r>
            <a:r>
              <a:rPr lang="en-US" sz="1200" dirty="0" err="1" smtClean="0"/>
              <a:t>eHealth</a:t>
            </a:r>
            <a:r>
              <a:rPr lang="en-US" sz="1200" dirty="0" smtClean="0"/>
              <a:t> Observatory Vol. 2 (2010) and Vol. 3 (2011). </a:t>
            </a:r>
          </a:p>
        </p:txBody>
      </p:sp>
      <p:grpSp>
        <p:nvGrpSpPr>
          <p:cNvPr id="7" name="Group 11"/>
          <p:cNvGrpSpPr>
            <a:grpSpLocks/>
          </p:cNvGrpSpPr>
          <p:nvPr/>
        </p:nvGrpSpPr>
        <p:grpSpPr bwMode="auto">
          <a:xfrm>
            <a:off x="500063" y="3775348"/>
            <a:ext cx="1571625" cy="1163637"/>
            <a:chOff x="3214688" y="1785938"/>
            <a:chExt cx="3143250" cy="2045973"/>
          </a:xfrm>
        </p:grpSpPr>
        <p:pic>
          <p:nvPicPr>
            <p:cNvPr id="8" name="Picture 9" descr="http://www.isft.net/cms/logo/isfteh-logo_f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847" y="1785938"/>
              <a:ext cx="1317229" cy="1168960"/>
            </a:xfrm>
            <a:prstGeom prst="rect">
              <a:avLst/>
            </a:prstGeom>
            <a:solidFill>
              <a:schemeClr val="tx1"/>
            </a:solidFill>
            <a:ln w="19050">
              <a:solidFill>
                <a:srgbClr val="FFC000"/>
              </a:solidFill>
              <a:miter lim="800000"/>
              <a:headEnd/>
              <a:tailEnd/>
            </a:ln>
          </p:spPr>
        </p:pic>
        <p:sp>
          <p:nvSpPr>
            <p:cNvPr id="9" name="TextBox 6"/>
            <p:cNvSpPr txBox="1">
              <a:spLocks noChangeArrowheads="1"/>
            </p:cNvSpPr>
            <p:nvPr/>
          </p:nvSpPr>
          <p:spPr bwMode="auto">
            <a:xfrm>
              <a:off x="3214688" y="3019763"/>
              <a:ext cx="3143250" cy="8121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200" b="1" dirty="0">
                  <a:solidFill>
                    <a:schemeClr val="bg1"/>
                  </a:solidFill>
                  <a:latin typeface="Times New Roman" pitchFamily="18" charset="0"/>
                </a:rPr>
                <a:t>NGO in Official </a:t>
              </a:r>
            </a:p>
            <a:p>
              <a:pPr algn="ctr"/>
              <a:r>
                <a:rPr lang="en-US" sz="1200" b="1" dirty="0">
                  <a:solidFill>
                    <a:schemeClr val="bg1"/>
                  </a:solidFill>
                  <a:latin typeface="Times New Roman" pitchFamily="18" charset="0"/>
                </a:rPr>
                <a:t>Relation with WHO</a:t>
              </a:r>
              <a:endParaRPr lang="bg-BG" sz="1200" b="1" dirty="0">
                <a:solidFill>
                  <a:schemeClr val="bg1"/>
                </a:solidFill>
                <a:latin typeface="Times New Roman" pitchFamily="18" charset="0"/>
              </a:endParaRPr>
            </a:p>
          </p:txBody>
        </p:sp>
      </p:grpSp>
      <p:pic>
        <p:nvPicPr>
          <p:cNvPr id="10" name="Picture 2"/>
          <p:cNvPicPr>
            <a:picLocks noChangeAspect="1" noChangeArrowheads="1"/>
          </p:cNvPicPr>
          <p:nvPr/>
        </p:nvPicPr>
        <p:blipFill>
          <a:blip r:embed="rId4"/>
          <a:srcRect/>
          <a:stretch>
            <a:fillRect/>
          </a:stretch>
        </p:blipFill>
        <p:spPr bwMode="auto">
          <a:xfrm>
            <a:off x="4859338" y="2060848"/>
            <a:ext cx="4214812" cy="2243137"/>
          </a:xfrm>
          <a:prstGeom prst="rect">
            <a:avLst/>
          </a:prstGeom>
          <a:noFill/>
          <a:ln w="19050">
            <a:solidFill>
              <a:srgbClr val="FFC000"/>
            </a:solidFill>
            <a:miter lim="800000"/>
            <a:headEnd/>
            <a:tailEnd/>
          </a:ln>
          <a:effectLst>
            <a:outerShdw blurRad="50800" dist="50800" dir="5400000" algn="ctr" rotWithShape="0">
              <a:srgbClr val="000000">
                <a:alpha val="57000"/>
              </a:srgbClr>
            </a:outerShdw>
          </a:effectLst>
        </p:spPr>
      </p:pic>
    </p:spTree>
    <p:extLst>
      <p:ext uri="{BB962C8B-B14F-4D97-AF65-F5344CB8AC3E}">
        <p14:creationId xmlns:p14="http://schemas.microsoft.com/office/powerpoint/2010/main" val="648344783"/>
      </p:ext>
    </p:extLst>
  </p:cSld>
  <p:clrMapOvr>
    <a:masterClrMapping/>
  </p:clrMapOvr>
  <p:transition advTm="3653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50" y="188913"/>
            <a:ext cx="8643938" cy="1006475"/>
          </a:xfrm>
        </p:spPr>
        <p:txBody>
          <a:bodyPr>
            <a:noAutofit/>
          </a:bodyPr>
          <a:lstStyle/>
          <a:p>
            <a:pPr algn="r"/>
            <a:r>
              <a:rPr lang="en-US" i="1" dirty="0">
                <a:solidFill>
                  <a:schemeClr val="bg1">
                    <a:lumMod val="50000"/>
                  </a:schemeClr>
                </a:solidFill>
                <a:latin typeface="+mn-lt"/>
                <a:ea typeface="+mn-ea"/>
                <a:cs typeface="+mn-cs"/>
              </a:rPr>
              <a:t>The 4 Most Widely Implemented </a:t>
            </a:r>
            <a:r>
              <a:rPr lang="en-US" i="1" dirty="0" err="1">
                <a:solidFill>
                  <a:schemeClr val="bg1">
                    <a:lumMod val="50000"/>
                  </a:schemeClr>
                </a:solidFill>
                <a:latin typeface="+mn-lt"/>
                <a:ea typeface="+mn-ea"/>
                <a:cs typeface="+mn-cs"/>
              </a:rPr>
              <a:t>eHealth</a:t>
            </a:r>
            <a:r>
              <a:rPr lang="en-US" i="1" dirty="0">
                <a:solidFill>
                  <a:schemeClr val="bg1">
                    <a:lumMod val="50000"/>
                  </a:schemeClr>
                </a:solidFill>
                <a:latin typeface="+mn-lt"/>
                <a:ea typeface="+mn-ea"/>
                <a:cs typeface="+mn-cs"/>
              </a:rPr>
              <a:t> Services</a:t>
            </a:r>
            <a:endParaRPr lang="bg-BG" i="1" dirty="0">
              <a:solidFill>
                <a:schemeClr val="bg1">
                  <a:lumMod val="50000"/>
                </a:schemeClr>
              </a:solidFill>
              <a:latin typeface="+mn-lt"/>
              <a:ea typeface="+mn-ea"/>
              <a:cs typeface="+mn-cs"/>
            </a:endParaRPr>
          </a:p>
        </p:txBody>
      </p:sp>
      <p:sp>
        <p:nvSpPr>
          <p:cNvPr id="6" name="Footer Placeholder 5"/>
          <p:cNvSpPr>
            <a:spLocks noGrp="1"/>
          </p:cNvSpPr>
          <p:nvPr>
            <p:ph type="ftr" sz="quarter" idx="12"/>
          </p:nvPr>
        </p:nvSpPr>
        <p:spPr/>
        <p:txBody>
          <a:bodyPr/>
          <a:lstStyle/>
          <a:p>
            <a:pPr>
              <a:defRPr/>
            </a:pPr>
            <a:r>
              <a:rPr lang="en-US" dirty="0"/>
              <a:t>Saratov Fall Meeting SFM'11, Saratov, Russia</a:t>
            </a:r>
            <a:endParaRPr lang="bg-BG" dirty="0"/>
          </a:p>
        </p:txBody>
      </p:sp>
      <p:sp>
        <p:nvSpPr>
          <p:cNvPr id="6150" name="Content Placeholder 2"/>
          <p:cNvSpPr>
            <a:spLocks noGrp="1"/>
          </p:cNvSpPr>
          <p:nvPr>
            <p:ph idx="1"/>
          </p:nvPr>
        </p:nvSpPr>
        <p:spPr>
          <a:xfrm>
            <a:off x="9525" y="1536700"/>
            <a:ext cx="9144000" cy="1428750"/>
          </a:xfrm>
        </p:spPr>
        <p:txBody>
          <a:bodyPr/>
          <a:lstStyle/>
          <a:p>
            <a:pPr eaLnBrk="1" hangingPunct="1"/>
            <a:r>
              <a:rPr lang="en-US" sz="1800" smtClean="0"/>
              <a:t>Levels of development (%): </a:t>
            </a:r>
          </a:p>
          <a:p>
            <a:pPr lvl="1" eaLnBrk="1" hangingPunct="1"/>
            <a:r>
              <a:rPr lang="en-US" sz="1600" smtClean="0"/>
              <a:t>Established - continuous service supported through funds from government or other sources</a:t>
            </a:r>
          </a:p>
          <a:p>
            <a:pPr lvl="1" eaLnBrk="1" hangingPunct="1"/>
            <a:r>
              <a:rPr lang="en-US" sz="1600" smtClean="0"/>
              <a:t>Pilot - testing and evaluation of the service</a:t>
            </a:r>
          </a:p>
          <a:p>
            <a:pPr lvl="1" eaLnBrk="1" hangingPunct="1"/>
            <a:r>
              <a:rPr lang="en-US" sz="1600" smtClean="0"/>
              <a:t>Informal -  services not part of an organized program</a:t>
            </a:r>
          </a:p>
        </p:txBody>
      </p:sp>
      <p:pic>
        <p:nvPicPr>
          <p:cNvPr id="61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071813"/>
            <a:ext cx="61150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042872"/>
      </p:ext>
    </p:extLst>
  </p:cSld>
  <p:clrMapOvr>
    <a:masterClrMapping/>
  </p:clrMapOvr>
  <p:transition advTm="5095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5773" y="332656"/>
            <a:ext cx="8178800" cy="576262"/>
          </a:xfrm>
        </p:spPr>
        <p:txBody>
          <a:bodyPr>
            <a:noAutofit/>
          </a:bodyPr>
          <a:lstStyle/>
          <a:p>
            <a:pPr algn="r"/>
            <a:r>
              <a:rPr lang="en-US" sz="3200" i="1" dirty="0">
                <a:solidFill>
                  <a:schemeClr val="bg1">
                    <a:lumMod val="50000"/>
                  </a:schemeClr>
                </a:solidFill>
                <a:latin typeface="+mn-lt"/>
                <a:ea typeface="+mn-ea"/>
                <a:cs typeface="+mn-cs"/>
              </a:rPr>
              <a:t>Distribution of the 4 Most Widely Implemented </a:t>
            </a:r>
            <a:r>
              <a:rPr lang="en-US" sz="3200" i="1" dirty="0" err="1">
                <a:solidFill>
                  <a:schemeClr val="bg1">
                    <a:lumMod val="50000"/>
                  </a:schemeClr>
                </a:solidFill>
                <a:latin typeface="+mn-lt"/>
                <a:ea typeface="+mn-ea"/>
                <a:cs typeface="+mn-cs"/>
              </a:rPr>
              <a:t>eHealth</a:t>
            </a:r>
            <a:r>
              <a:rPr lang="en-US" sz="3200" i="1" dirty="0">
                <a:solidFill>
                  <a:schemeClr val="bg1">
                    <a:lumMod val="50000"/>
                  </a:schemeClr>
                </a:solidFill>
                <a:latin typeface="+mn-lt"/>
                <a:ea typeface="+mn-ea"/>
                <a:cs typeface="+mn-cs"/>
              </a:rPr>
              <a:t> Services by Income Countries</a:t>
            </a:r>
            <a:endParaRPr lang="bg-BG" sz="3200" i="1" dirty="0">
              <a:solidFill>
                <a:schemeClr val="bg1">
                  <a:lumMod val="50000"/>
                </a:schemeClr>
              </a:solidFill>
              <a:latin typeface="+mn-lt"/>
              <a:ea typeface="+mn-ea"/>
              <a:cs typeface="+mn-cs"/>
            </a:endParaRPr>
          </a:p>
        </p:txBody>
      </p:sp>
      <p:sp>
        <p:nvSpPr>
          <p:cNvPr id="6" name="Footer Placeholder 5"/>
          <p:cNvSpPr>
            <a:spLocks noGrp="1"/>
          </p:cNvSpPr>
          <p:nvPr>
            <p:ph type="ftr" sz="quarter" idx="12"/>
          </p:nvPr>
        </p:nvSpPr>
        <p:spPr>
          <a:xfrm>
            <a:off x="6536067" y="6413500"/>
            <a:ext cx="2133600" cy="365125"/>
          </a:xfrm>
        </p:spPr>
        <p:txBody>
          <a:bodyPr/>
          <a:lstStyle/>
          <a:p>
            <a:pPr>
              <a:defRPr/>
            </a:pPr>
            <a:r>
              <a:rPr lang="en-US" dirty="0" smtClean="0"/>
              <a:t>Saratov Fall Meeting SFM'11, Saratov, Russia</a:t>
            </a:r>
            <a:endParaRPr lang="bg-BG" dirty="0"/>
          </a:p>
        </p:txBody>
      </p:sp>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1214438"/>
            <a:ext cx="3752850" cy="34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175" name="Group 7"/>
          <p:cNvGrpSpPr>
            <a:grpSpLocks/>
          </p:cNvGrpSpPr>
          <p:nvPr/>
        </p:nvGrpSpPr>
        <p:grpSpPr bwMode="auto">
          <a:xfrm>
            <a:off x="323850" y="1735138"/>
            <a:ext cx="3497263" cy="2279650"/>
            <a:chOff x="323527" y="1735681"/>
            <a:chExt cx="3497980" cy="2279724"/>
          </a:xfrm>
        </p:grpSpPr>
        <p:pic>
          <p:nvPicPr>
            <p:cNvPr id="71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1735681"/>
              <a:ext cx="3497980" cy="194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87" name="TextBox 6"/>
            <p:cNvSpPr txBox="1">
              <a:spLocks noChangeArrowheads="1"/>
            </p:cNvSpPr>
            <p:nvPr/>
          </p:nvSpPr>
          <p:spPr bwMode="auto">
            <a:xfrm>
              <a:off x="913972" y="3646073"/>
              <a:ext cx="22322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Teleradiology</a:t>
              </a:r>
              <a:endParaRPr lang="bg-BG"/>
            </a:p>
          </p:txBody>
        </p:sp>
      </p:grpSp>
      <p:grpSp>
        <p:nvGrpSpPr>
          <p:cNvPr id="7176" name="Group 8"/>
          <p:cNvGrpSpPr>
            <a:grpSpLocks/>
          </p:cNvGrpSpPr>
          <p:nvPr/>
        </p:nvGrpSpPr>
        <p:grpSpPr bwMode="auto">
          <a:xfrm>
            <a:off x="496888" y="4100513"/>
            <a:ext cx="3298825" cy="2197100"/>
            <a:chOff x="5508104" y="1837977"/>
            <a:chExt cx="3297782" cy="2196650"/>
          </a:xfrm>
        </p:grpSpPr>
        <p:pic>
          <p:nvPicPr>
            <p:cNvPr id="71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837977"/>
              <a:ext cx="3297782" cy="183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85" name="TextBox 11"/>
            <p:cNvSpPr txBox="1">
              <a:spLocks noChangeArrowheads="1"/>
            </p:cNvSpPr>
            <p:nvPr/>
          </p:nvSpPr>
          <p:spPr bwMode="auto">
            <a:xfrm>
              <a:off x="5922987" y="3665295"/>
              <a:ext cx="22322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Teledermatology</a:t>
              </a:r>
              <a:endParaRPr lang="bg-BG"/>
            </a:p>
          </p:txBody>
        </p:sp>
      </p:grpSp>
      <p:grpSp>
        <p:nvGrpSpPr>
          <p:cNvPr id="7177" name="Group 12"/>
          <p:cNvGrpSpPr>
            <a:grpSpLocks/>
          </p:cNvGrpSpPr>
          <p:nvPr/>
        </p:nvGrpSpPr>
        <p:grpSpPr bwMode="auto">
          <a:xfrm>
            <a:off x="4716463" y="1735138"/>
            <a:ext cx="3508375" cy="2349500"/>
            <a:chOff x="4716016" y="1735681"/>
            <a:chExt cx="3508987" cy="2349626"/>
          </a:xfrm>
        </p:grpSpPr>
        <p:pic>
          <p:nvPicPr>
            <p:cNvPr id="718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1735681"/>
              <a:ext cx="3508987" cy="199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83" name="TextBox 14"/>
            <p:cNvSpPr txBox="1">
              <a:spLocks noChangeArrowheads="1"/>
            </p:cNvSpPr>
            <p:nvPr/>
          </p:nvSpPr>
          <p:spPr bwMode="auto">
            <a:xfrm>
              <a:off x="5419814" y="3715975"/>
              <a:ext cx="22322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Telepathology</a:t>
              </a:r>
              <a:endParaRPr lang="bg-BG"/>
            </a:p>
          </p:txBody>
        </p:sp>
      </p:grpSp>
      <p:grpSp>
        <p:nvGrpSpPr>
          <p:cNvPr id="7178" name="Group 10"/>
          <p:cNvGrpSpPr>
            <a:grpSpLocks/>
          </p:cNvGrpSpPr>
          <p:nvPr/>
        </p:nvGrpSpPr>
        <p:grpSpPr bwMode="auto">
          <a:xfrm>
            <a:off x="4781550" y="4135438"/>
            <a:ext cx="3378200" cy="2278062"/>
            <a:chOff x="4780825" y="4135879"/>
            <a:chExt cx="3379365" cy="2277332"/>
          </a:xfrm>
        </p:grpSpPr>
        <p:pic>
          <p:nvPicPr>
            <p:cNvPr id="718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0825" y="4135879"/>
              <a:ext cx="3379365" cy="190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81" name="TextBox 9"/>
            <p:cNvSpPr txBox="1">
              <a:spLocks noChangeArrowheads="1"/>
            </p:cNvSpPr>
            <p:nvPr/>
          </p:nvSpPr>
          <p:spPr bwMode="auto">
            <a:xfrm>
              <a:off x="5491822" y="6043879"/>
              <a:ext cx="2160240"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Telepsychiatry</a:t>
              </a:r>
              <a:endParaRPr lang="bg-BG"/>
            </a:p>
          </p:txBody>
        </p:sp>
      </p:grpSp>
    </p:spTree>
    <p:extLst>
      <p:ext uri="{BB962C8B-B14F-4D97-AF65-F5344CB8AC3E}">
        <p14:creationId xmlns:p14="http://schemas.microsoft.com/office/powerpoint/2010/main" val="3249730541"/>
      </p:ext>
    </p:extLst>
  </p:cSld>
  <p:clrMapOvr>
    <a:masterClrMapping/>
  </p:clrMapOvr>
  <p:transition advTm="2599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68363" y="333375"/>
            <a:ext cx="7993062" cy="719138"/>
          </a:xfrm>
        </p:spPr>
        <p:txBody>
          <a:bodyPr>
            <a:normAutofit fontScale="90000"/>
          </a:bodyPr>
          <a:lstStyle/>
          <a:p>
            <a:pPr algn="r" eaLnBrk="1" hangingPunct="1"/>
            <a:r>
              <a:rPr lang="en-US" sz="4000" i="1" dirty="0">
                <a:solidFill>
                  <a:schemeClr val="bg1">
                    <a:lumMod val="50000"/>
                  </a:schemeClr>
                </a:solidFill>
                <a:latin typeface="+mn-lt"/>
                <a:ea typeface="+mn-ea"/>
                <a:cs typeface="+mn-cs"/>
              </a:rPr>
              <a:t>Global Distribution of Mobile </a:t>
            </a:r>
            <a:r>
              <a:rPr lang="en-US" sz="4000" i="1" dirty="0" err="1">
                <a:solidFill>
                  <a:schemeClr val="bg1">
                    <a:lumMod val="50000"/>
                  </a:schemeClr>
                </a:solidFill>
                <a:latin typeface="+mn-lt"/>
                <a:ea typeface="+mn-ea"/>
                <a:cs typeface="+mn-cs"/>
              </a:rPr>
              <a:t>eHealth</a:t>
            </a:r>
            <a:r>
              <a:rPr lang="en-US" sz="4000" i="1" dirty="0">
                <a:solidFill>
                  <a:schemeClr val="bg1">
                    <a:lumMod val="50000"/>
                  </a:schemeClr>
                </a:solidFill>
                <a:latin typeface="+mn-lt"/>
                <a:ea typeface="+mn-ea"/>
                <a:cs typeface="+mn-cs"/>
              </a:rPr>
              <a:t>: </a:t>
            </a:r>
            <a:br>
              <a:rPr lang="en-US" sz="4000" i="1" dirty="0">
                <a:solidFill>
                  <a:schemeClr val="bg1">
                    <a:lumMod val="50000"/>
                  </a:schemeClr>
                </a:solidFill>
                <a:latin typeface="+mn-lt"/>
                <a:ea typeface="+mn-ea"/>
                <a:cs typeface="+mn-cs"/>
              </a:rPr>
            </a:br>
            <a:r>
              <a:rPr lang="en-US" sz="2000" dirty="0" smtClean="0"/>
              <a:t>14 Most Widespread Mobile Services</a:t>
            </a:r>
            <a:endParaRPr lang="bg-BG" sz="2000" dirty="0" smtClean="0"/>
          </a:p>
        </p:txBody>
      </p:sp>
      <p:sp>
        <p:nvSpPr>
          <p:cNvPr id="6" name="Footer Placeholder 5"/>
          <p:cNvSpPr>
            <a:spLocks noGrp="1"/>
          </p:cNvSpPr>
          <p:nvPr>
            <p:ph type="ftr" sz="quarter" idx="12"/>
          </p:nvPr>
        </p:nvSpPr>
        <p:spPr/>
        <p:txBody>
          <a:bodyPr/>
          <a:lstStyle/>
          <a:p>
            <a:pPr>
              <a:defRPr/>
            </a:pPr>
            <a:r>
              <a:rPr lang="en-US" dirty="0"/>
              <a:t>Saratov Fall Meeting SFM'11, Saratov, Russia</a:t>
            </a:r>
            <a:endParaRPr lang="bg-BG" dirty="0"/>
          </a:p>
        </p:txBody>
      </p:sp>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09688"/>
            <a:ext cx="5845175" cy="2940050"/>
          </a:xfrm>
          <a:prstGeom prst="rect">
            <a:avLst/>
          </a:prstGeom>
          <a:noFill/>
          <a:ln w="127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bwMode="auto">
          <a:xfrm>
            <a:off x="2195736" y="3861048"/>
            <a:ext cx="4534575" cy="2520279"/>
          </a:xfrm>
          <a:prstGeom prst="rect">
            <a:avLst/>
          </a:prstGeom>
          <a:noFill/>
        </p:spPr>
        <p:txBody>
          <a:bodyPr vert="vert270">
            <a:spAutoFit/>
          </a:bodyPr>
          <a:lstStyle/>
          <a:p>
            <a:pPr indent="107950">
              <a:spcAft>
                <a:spcPts val="800"/>
              </a:spcAft>
              <a:defRPr/>
            </a:pPr>
            <a:r>
              <a:rPr lang="en-US" sz="1400" dirty="0">
                <a:latin typeface="Arial"/>
                <a:ea typeface="Calibri" pitchFamily="34" charset="0"/>
                <a:cs typeface="Times New Roman" pitchFamily="18" charset="0"/>
              </a:rPr>
              <a:t>Health call center</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Toll-free emergency</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Emergencies</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Mobile telemedicine</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Appointment reminder</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Community mobilization</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Treatment compliance</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Patient records </a:t>
            </a:r>
            <a:endParaRPr lang="bg-BG" sz="1400" dirty="0">
              <a:latin typeface="Arial"/>
            </a:endParaRPr>
          </a:p>
          <a:p>
            <a:pPr indent="107950" eaLnBrk="0" hangingPunct="0">
              <a:spcAft>
                <a:spcPts val="800"/>
              </a:spcAft>
              <a:defRPr/>
            </a:pPr>
            <a:r>
              <a:rPr lang="en-US" sz="1400" dirty="0">
                <a:latin typeface="Arial"/>
                <a:ea typeface="Calibri" pitchFamily="34" charset="0"/>
                <a:cs typeface="Times New Roman" pitchFamily="18" charset="0"/>
              </a:rPr>
              <a:t>Information</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Patient monitoring</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Health surveys</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Surveillance</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Awareness raising</a:t>
            </a:r>
            <a:endParaRPr lang="bg-BG" sz="1400" dirty="0">
              <a:latin typeface="Arial"/>
              <a:cs typeface="Arial" pitchFamily="34" charset="0"/>
            </a:endParaRPr>
          </a:p>
          <a:p>
            <a:pPr indent="107950" eaLnBrk="0" hangingPunct="0">
              <a:spcAft>
                <a:spcPts val="800"/>
              </a:spcAft>
              <a:defRPr/>
            </a:pPr>
            <a:r>
              <a:rPr lang="en-US" sz="1400" dirty="0">
                <a:latin typeface="Arial"/>
                <a:ea typeface="Calibri" pitchFamily="34" charset="0"/>
                <a:cs typeface="Times New Roman" pitchFamily="18" charset="0"/>
              </a:rPr>
              <a:t>Decision support</a:t>
            </a:r>
            <a:endParaRPr lang="bg-BG" sz="1400" dirty="0">
              <a:latin typeface="Arial"/>
              <a:cs typeface="Arial" pitchFamily="34" charset="0"/>
            </a:endParaRPr>
          </a:p>
        </p:txBody>
      </p:sp>
    </p:spTree>
    <p:extLst>
      <p:ext uri="{BB962C8B-B14F-4D97-AF65-F5344CB8AC3E}">
        <p14:creationId xmlns:p14="http://schemas.microsoft.com/office/powerpoint/2010/main" val="2430214520"/>
      </p:ext>
    </p:extLst>
  </p:cSld>
  <p:clrMapOvr>
    <a:masterClrMapping/>
  </p:clrMapOvr>
  <p:transition advTm="274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pPr>
              <a:defRPr/>
            </a:pPr>
            <a:r>
              <a:rPr lang="en-US"/>
              <a:t>Saratov Fall Meeting SFM'11, Saratov, Russia</a:t>
            </a:r>
            <a:endParaRPr lang="bg-BG"/>
          </a:p>
        </p:txBody>
      </p:sp>
      <p:sp>
        <p:nvSpPr>
          <p:cNvPr id="9221" name="Title 1"/>
          <p:cNvSpPr txBox="1">
            <a:spLocks/>
          </p:cNvSpPr>
          <p:nvPr/>
        </p:nvSpPr>
        <p:spPr bwMode="auto">
          <a:xfrm>
            <a:off x="2195736" y="245091"/>
            <a:ext cx="6724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800" i="1" dirty="0">
                <a:solidFill>
                  <a:schemeClr val="bg1">
                    <a:lumMod val="50000"/>
                  </a:schemeClr>
                </a:solidFill>
                <a:latin typeface="+mn-lt"/>
                <a:cs typeface="+mn-cs"/>
              </a:rPr>
              <a:t>Distribution of the 14 Most Widespread Mobile Services by </a:t>
            </a:r>
            <a:r>
              <a:rPr lang="en-GB" sz="2800" i="1" dirty="0">
                <a:solidFill>
                  <a:schemeClr val="bg1">
                    <a:lumMod val="50000"/>
                  </a:schemeClr>
                </a:solidFill>
                <a:latin typeface="+mn-lt"/>
                <a:cs typeface="+mn-cs"/>
              </a:rPr>
              <a:t>Income Countries</a:t>
            </a:r>
            <a:endParaRPr lang="en-US" sz="2800" i="1" dirty="0">
              <a:solidFill>
                <a:schemeClr val="bg1">
                  <a:lumMod val="50000"/>
                </a:schemeClr>
              </a:solidFill>
              <a:latin typeface="+mn-lt"/>
              <a:cs typeface="+mn-cs"/>
            </a:endParaRPr>
          </a:p>
        </p:txBody>
      </p:sp>
      <p:grpSp>
        <p:nvGrpSpPr>
          <p:cNvPr id="9222" name="Group 10"/>
          <p:cNvGrpSpPr>
            <a:grpSpLocks/>
          </p:cNvGrpSpPr>
          <p:nvPr/>
        </p:nvGrpSpPr>
        <p:grpSpPr bwMode="auto">
          <a:xfrm>
            <a:off x="1428750" y="1476375"/>
            <a:ext cx="5783263" cy="2973388"/>
            <a:chOff x="2714612" y="2000240"/>
            <a:chExt cx="5783058" cy="2973600"/>
          </a:xfrm>
        </p:grpSpPr>
        <p:pic>
          <p:nvPicPr>
            <p:cNvPr id="92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12" y="2000240"/>
              <a:ext cx="3028950" cy="29718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2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46" y="2000240"/>
              <a:ext cx="2711224" cy="29736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pic>
        <p:nvPicPr>
          <p:cNvPr id="92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0825" y="1484313"/>
            <a:ext cx="793750" cy="84613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bwMode="auto">
          <a:xfrm>
            <a:off x="2000232" y="4464000"/>
            <a:ext cx="2339102" cy="1603545"/>
          </a:xfrm>
          <a:prstGeom prst="rect">
            <a:avLst/>
          </a:prstGeom>
          <a:noFill/>
        </p:spPr>
        <p:txBody>
          <a:bodyPr vert="vert270">
            <a:spAutoFit/>
          </a:bodyPr>
          <a:lstStyle/>
          <a:p>
            <a:pPr indent="107950">
              <a:defRPr/>
            </a:pPr>
            <a:r>
              <a:rPr lang="en-US" sz="1000" dirty="0">
                <a:latin typeface="Arial"/>
                <a:ea typeface="Calibri" pitchFamily="34" charset="0"/>
                <a:cs typeface="Times New Roman" pitchFamily="18" charset="0"/>
              </a:rPr>
              <a:t>Call center</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Toll-free emergency</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Treatment compliance</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Appointment reminder</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Community mobilization</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Awareness raising</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Mobile telemedicine</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Emergencies</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Health surveys</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Surveillance</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Patient monitoring</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Information</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Decision support</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Patient records </a:t>
            </a:r>
            <a:endParaRPr lang="bg-BG" sz="1000" dirty="0">
              <a:latin typeface="Arial"/>
            </a:endParaRPr>
          </a:p>
        </p:txBody>
      </p:sp>
      <p:sp>
        <p:nvSpPr>
          <p:cNvPr id="13" name="TextBox 12"/>
          <p:cNvSpPr txBox="1"/>
          <p:nvPr/>
        </p:nvSpPr>
        <p:spPr bwMode="auto">
          <a:xfrm>
            <a:off x="4786314" y="4464000"/>
            <a:ext cx="2339102" cy="1603545"/>
          </a:xfrm>
          <a:prstGeom prst="rect">
            <a:avLst/>
          </a:prstGeom>
          <a:noFill/>
        </p:spPr>
        <p:txBody>
          <a:bodyPr vert="vert270">
            <a:spAutoFit/>
          </a:bodyPr>
          <a:lstStyle/>
          <a:p>
            <a:pPr indent="107950">
              <a:defRPr/>
            </a:pPr>
            <a:r>
              <a:rPr lang="en-US" sz="1000" dirty="0">
                <a:latin typeface="Arial"/>
                <a:ea typeface="Calibri" pitchFamily="34" charset="0"/>
                <a:cs typeface="Times New Roman" pitchFamily="18" charset="0"/>
              </a:rPr>
              <a:t>Call center</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Toll-free emergency</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Treatment compliance</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Appointment reminder</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Community mobilization</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Awareness raising</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Mobile telemedicine</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Emergencies</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Health surveys</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Surveillance</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Patient monitoring</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Information</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Decision support</a:t>
            </a:r>
            <a:endParaRPr lang="bg-BG" sz="1000" dirty="0">
              <a:latin typeface="Arial"/>
              <a:cs typeface="Arial" pitchFamily="34" charset="0"/>
            </a:endParaRPr>
          </a:p>
          <a:p>
            <a:pPr indent="107950" eaLnBrk="0" hangingPunct="0">
              <a:defRPr/>
            </a:pPr>
            <a:r>
              <a:rPr lang="en-US" sz="1000" dirty="0">
                <a:latin typeface="Arial"/>
                <a:ea typeface="Calibri" pitchFamily="34" charset="0"/>
                <a:cs typeface="Times New Roman" pitchFamily="18" charset="0"/>
              </a:rPr>
              <a:t>Patient records </a:t>
            </a:r>
            <a:endParaRPr lang="bg-BG" sz="1000" dirty="0">
              <a:latin typeface="Arial"/>
            </a:endParaRPr>
          </a:p>
        </p:txBody>
      </p:sp>
      <p:pic>
        <p:nvPicPr>
          <p:cNvPr id="922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5" y="1227138"/>
            <a:ext cx="1663700" cy="860425"/>
          </a:xfrm>
          <a:prstGeom prst="rect">
            <a:avLst/>
          </a:prstGeom>
          <a:noFill/>
          <a:ln w="127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22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5963" y="1227138"/>
            <a:ext cx="1263650" cy="863600"/>
          </a:xfrm>
          <a:prstGeom prst="rect">
            <a:avLst/>
          </a:prstGeom>
          <a:noFill/>
          <a:ln w="127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40109"/>
      </p:ext>
    </p:extLst>
  </p:cSld>
  <p:clrMapOvr>
    <a:masterClrMapping/>
  </p:clrMapOvr>
  <p:transition advTm="5263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228600" y="457200"/>
            <a:ext cx="2057400" cy="914400"/>
          </a:xfrm>
          <a:prstGeom prst="rect">
            <a:avLst/>
          </a:prstGeom>
          <a:solidFill>
            <a:srgbClr val="015E7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15E7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800">
                <a:solidFill>
                  <a:srgbClr val="FFFF00"/>
                </a:solidFill>
                <a:latin typeface="Arial" pitchFamily="34" charset="0"/>
              </a:rPr>
              <a:t>WABT</a:t>
            </a:r>
          </a:p>
          <a:p>
            <a:pPr algn="ctr"/>
            <a:r>
              <a:rPr lang="fr-FR" sz="1800">
                <a:solidFill>
                  <a:srgbClr val="FFFF00"/>
                </a:solidFill>
                <a:latin typeface="Arial" pitchFamily="34" charset="0"/>
              </a:rPr>
              <a:t>PARTNERS</a:t>
            </a:r>
          </a:p>
        </p:txBody>
      </p:sp>
      <p:sp>
        <p:nvSpPr>
          <p:cNvPr id="108547" name="Rectangle 3"/>
          <p:cNvSpPr>
            <a:spLocks noChangeArrowheads="1"/>
          </p:cNvSpPr>
          <p:nvPr/>
        </p:nvSpPr>
        <p:spPr bwMode="auto">
          <a:xfrm>
            <a:off x="228600" y="1600200"/>
            <a:ext cx="2057400" cy="838200"/>
          </a:xfrm>
          <a:prstGeom prst="rect">
            <a:avLst/>
          </a:prstGeom>
          <a:solidFill>
            <a:srgbClr val="015E7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15E7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800">
                <a:solidFill>
                  <a:srgbClr val="FFFF00"/>
                </a:solidFill>
                <a:latin typeface="Arial" pitchFamily="34" charset="0"/>
              </a:rPr>
              <a:t>WABT  I C I T</a:t>
            </a:r>
          </a:p>
          <a:p>
            <a:pPr algn="ctr"/>
            <a:r>
              <a:rPr lang="fr-FR" sz="1600">
                <a:solidFill>
                  <a:srgbClr val="FFFF00"/>
                </a:solidFill>
                <a:latin typeface="Arial" pitchFamily="34" charset="0"/>
              </a:rPr>
              <a:t>MDGs UATI – ICET</a:t>
            </a:r>
          </a:p>
          <a:p>
            <a:pPr algn="ctr"/>
            <a:r>
              <a:rPr lang="fr-FR" sz="1600">
                <a:solidFill>
                  <a:srgbClr val="FFFF00"/>
                </a:solidFill>
                <a:latin typeface="Arial" pitchFamily="34" charset="0"/>
              </a:rPr>
              <a:t>Committee</a:t>
            </a:r>
          </a:p>
        </p:txBody>
      </p:sp>
      <p:sp>
        <p:nvSpPr>
          <p:cNvPr id="108548" name="Rectangle 4"/>
          <p:cNvSpPr>
            <a:spLocks noChangeArrowheads="1"/>
          </p:cNvSpPr>
          <p:nvPr/>
        </p:nvSpPr>
        <p:spPr bwMode="auto">
          <a:xfrm>
            <a:off x="228600" y="2667000"/>
            <a:ext cx="2133600" cy="1219200"/>
          </a:xfrm>
          <a:prstGeom prst="rect">
            <a:avLst/>
          </a:prstGeom>
          <a:solidFill>
            <a:srgbClr val="015E7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15E7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800">
                <a:solidFill>
                  <a:srgbClr val="FFFF00"/>
                </a:solidFill>
                <a:latin typeface="Arial" pitchFamily="34" charset="0"/>
              </a:rPr>
              <a:t>WABT  S D</a:t>
            </a:r>
          </a:p>
          <a:p>
            <a:pPr algn="ctr"/>
            <a:r>
              <a:rPr lang="fr-FR" sz="1400">
                <a:solidFill>
                  <a:srgbClr val="FFFF00"/>
                </a:solidFill>
                <a:latin typeface="Arial" pitchFamily="34" charset="0"/>
              </a:rPr>
              <a:t>STRATEGY &amp; FINANCE</a:t>
            </a:r>
          </a:p>
          <a:p>
            <a:pPr algn="ctr"/>
            <a:r>
              <a:rPr lang="fr-FR" sz="1400">
                <a:solidFill>
                  <a:srgbClr val="FFFF00"/>
                </a:solidFill>
                <a:latin typeface="Arial" pitchFamily="34" charset="0"/>
              </a:rPr>
              <a:t>Innovation Technology</a:t>
            </a:r>
          </a:p>
          <a:p>
            <a:pPr algn="ctr"/>
            <a:r>
              <a:rPr lang="fr-FR" sz="1400">
                <a:solidFill>
                  <a:srgbClr val="FFFF00"/>
                </a:solidFill>
                <a:latin typeface="Arial" pitchFamily="34" charset="0"/>
              </a:rPr>
              <a:t>Enterprises </a:t>
            </a:r>
          </a:p>
          <a:p>
            <a:pPr algn="ctr"/>
            <a:r>
              <a:rPr lang="fr-FR" sz="1400">
                <a:solidFill>
                  <a:srgbClr val="FFFF00"/>
                </a:solidFill>
                <a:latin typeface="Arial" pitchFamily="34" charset="0"/>
              </a:rPr>
              <a:t>Creative Clusters</a:t>
            </a:r>
          </a:p>
        </p:txBody>
      </p:sp>
      <p:sp>
        <p:nvSpPr>
          <p:cNvPr id="108549" name="Rectangle 5"/>
          <p:cNvSpPr>
            <a:spLocks noChangeArrowheads="1"/>
          </p:cNvSpPr>
          <p:nvPr/>
        </p:nvSpPr>
        <p:spPr bwMode="auto">
          <a:xfrm>
            <a:off x="228600" y="4114800"/>
            <a:ext cx="2057400" cy="762000"/>
          </a:xfrm>
          <a:prstGeom prst="rect">
            <a:avLst/>
          </a:prstGeom>
          <a:solidFill>
            <a:srgbClr val="015E7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15E7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800">
                <a:solidFill>
                  <a:srgbClr val="FFFF00"/>
                </a:solidFill>
                <a:latin typeface="Arial" pitchFamily="34" charset="0"/>
              </a:rPr>
              <a:t>WORLD BioMiNT</a:t>
            </a:r>
          </a:p>
          <a:p>
            <a:pPr algn="ctr"/>
            <a:r>
              <a:rPr lang="fr-FR" sz="1600">
                <a:solidFill>
                  <a:srgbClr val="FFFF00"/>
                </a:solidFill>
                <a:latin typeface="Arial" pitchFamily="34" charset="0"/>
              </a:rPr>
              <a:t>BINT Incubator</a:t>
            </a:r>
          </a:p>
        </p:txBody>
      </p:sp>
      <p:pic>
        <p:nvPicPr>
          <p:cNvPr id="1085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913" y="2057400"/>
            <a:ext cx="2695575"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1" name="Rectangle 7"/>
          <p:cNvSpPr>
            <a:spLocks noChangeArrowheads="1"/>
          </p:cNvSpPr>
          <p:nvPr/>
        </p:nvSpPr>
        <p:spPr bwMode="auto">
          <a:xfrm>
            <a:off x="6553200" y="5562600"/>
            <a:ext cx="2362200" cy="609600"/>
          </a:xfrm>
          <a:prstGeom prst="rect">
            <a:avLst/>
          </a:prstGeom>
          <a:solidFill>
            <a:srgbClr val="015E71"/>
          </a:solidFill>
          <a:ln>
            <a:noFill/>
          </a:ln>
          <a:effectLst/>
          <a:scene3d>
            <a:camera prst="legacyPerspectiveBottom"/>
            <a:lightRig rig="legacyFlat3" dir="t"/>
          </a:scene3d>
          <a:sp3d extrusionH="887400" prstMaterial="legacyMatte">
            <a:bevelT w="13500" h="13500" prst="angle"/>
            <a:bevelB w="13500" h="13500" prst="angle"/>
            <a:extrusionClr>
              <a:srgbClr val="015E7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800">
                <a:solidFill>
                  <a:srgbClr val="FFFF00"/>
                </a:solidFill>
                <a:latin typeface="Arial" pitchFamily="34" charset="0"/>
              </a:rPr>
              <a:t>www.wabt-house.org</a:t>
            </a:r>
          </a:p>
          <a:p>
            <a:pPr algn="ctr"/>
            <a:r>
              <a:rPr lang="fr-FR" sz="1800">
                <a:solidFill>
                  <a:srgbClr val="FFFF00"/>
                </a:solidFill>
                <a:latin typeface="Arial" pitchFamily="34" charset="0"/>
              </a:rPr>
              <a:t>www.wabt.com.fr</a:t>
            </a:r>
          </a:p>
        </p:txBody>
      </p:sp>
      <p:sp>
        <p:nvSpPr>
          <p:cNvPr id="108552" name="Rectangle 8"/>
          <p:cNvSpPr>
            <a:spLocks noChangeArrowheads="1"/>
          </p:cNvSpPr>
          <p:nvPr/>
        </p:nvSpPr>
        <p:spPr bwMode="auto">
          <a:xfrm>
            <a:off x="6705600" y="6400800"/>
            <a:ext cx="2057400" cy="304800"/>
          </a:xfrm>
          <a:prstGeom prst="rect">
            <a:avLst/>
          </a:prstGeom>
          <a:solidFill>
            <a:srgbClr val="015E71"/>
          </a:solidFill>
          <a:ln>
            <a:noFill/>
          </a:ln>
          <a:effectLst/>
          <a:scene3d>
            <a:camera prst="legacyPerspectiveBottom"/>
            <a:lightRig rig="legacyFlat3" dir="t"/>
          </a:scene3d>
          <a:sp3d extrusionH="887400" prstMaterial="legacyMatte">
            <a:bevelT w="13500" h="13500" prst="angle"/>
            <a:bevelB w="13500" h="13500" prst="angle"/>
            <a:extrusionClr>
              <a:srgbClr val="015E7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800">
                <a:solidFill>
                  <a:srgbClr val="FFFF00"/>
                </a:solidFill>
                <a:latin typeface="Arial" pitchFamily="34" charset="0"/>
              </a:rPr>
              <a:t>wabt@unesco.org</a:t>
            </a:r>
          </a:p>
        </p:txBody>
      </p:sp>
      <p:sp>
        <p:nvSpPr>
          <p:cNvPr id="108553" name="Rectangle 9"/>
          <p:cNvSpPr>
            <a:spLocks noChangeArrowheads="1"/>
          </p:cNvSpPr>
          <p:nvPr/>
        </p:nvSpPr>
        <p:spPr bwMode="auto">
          <a:xfrm>
            <a:off x="3124200" y="5257800"/>
            <a:ext cx="2895600" cy="1371600"/>
          </a:xfrm>
          <a:prstGeom prst="rect">
            <a:avLst/>
          </a:prstGeom>
          <a:solidFill>
            <a:srgbClr val="015F8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2000">
                <a:solidFill>
                  <a:srgbClr val="66FFFF"/>
                </a:solidFill>
                <a:latin typeface="Arial" pitchFamily="34" charset="0"/>
              </a:rPr>
              <a:t>UNESCO House</a:t>
            </a:r>
          </a:p>
          <a:p>
            <a:pPr algn="ctr"/>
            <a:r>
              <a:rPr lang="fr-FR" sz="1800">
                <a:solidFill>
                  <a:srgbClr val="66FFFF"/>
                </a:solidFill>
                <a:latin typeface="Arial" pitchFamily="34" charset="0"/>
              </a:rPr>
              <a:t>1, Rue Miollis</a:t>
            </a:r>
          </a:p>
          <a:p>
            <a:pPr algn="ctr"/>
            <a:r>
              <a:rPr lang="fr-FR" sz="1800">
                <a:solidFill>
                  <a:srgbClr val="66FFFF"/>
                </a:solidFill>
                <a:latin typeface="Arial" pitchFamily="34" charset="0"/>
              </a:rPr>
              <a:t>F-75732 Paris Cedex 15</a:t>
            </a:r>
          </a:p>
          <a:p>
            <a:pPr algn="ctr"/>
            <a:r>
              <a:rPr lang="fr-FR" sz="1400" b="1">
                <a:solidFill>
                  <a:srgbClr val="66FFFF"/>
                </a:solidFill>
                <a:latin typeface="Arial" pitchFamily="34" charset="0"/>
              </a:rPr>
              <a:t>Tel.: 00 33 (0)1 45 68 48 27</a:t>
            </a:r>
          </a:p>
          <a:p>
            <a:pPr algn="ctr"/>
            <a:r>
              <a:rPr lang="fr-FR" sz="1400" b="1">
                <a:solidFill>
                  <a:srgbClr val="66FFFF"/>
                </a:solidFill>
                <a:latin typeface="Arial" pitchFamily="34" charset="0"/>
              </a:rPr>
              <a:t>Fax: 00 33 (0)1 43 06 29 27</a:t>
            </a:r>
          </a:p>
        </p:txBody>
      </p:sp>
      <p:sp>
        <p:nvSpPr>
          <p:cNvPr id="108554" name="Rectangle 10"/>
          <p:cNvSpPr>
            <a:spLocks noChangeArrowheads="1"/>
          </p:cNvSpPr>
          <p:nvPr/>
        </p:nvSpPr>
        <p:spPr bwMode="auto">
          <a:xfrm>
            <a:off x="3124200" y="457200"/>
            <a:ext cx="2895600" cy="1066800"/>
          </a:xfrm>
          <a:prstGeom prst="rect">
            <a:avLst/>
          </a:prstGeom>
          <a:solidFill>
            <a:srgbClr val="015F8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b="1">
                <a:solidFill>
                  <a:srgbClr val="66FFFF"/>
                </a:solidFill>
                <a:latin typeface="Arial" pitchFamily="34" charset="0"/>
              </a:rPr>
              <a:t>UNESCO NGOs</a:t>
            </a:r>
          </a:p>
          <a:p>
            <a:pPr algn="ctr"/>
            <a:r>
              <a:rPr lang="fr-FR" sz="1800">
                <a:solidFill>
                  <a:srgbClr val="66FFFF"/>
                </a:solidFill>
                <a:latin typeface="Arial" pitchFamily="34" charset="0"/>
              </a:rPr>
              <a:t>Non-Governmental</a:t>
            </a:r>
          </a:p>
          <a:p>
            <a:pPr algn="ctr"/>
            <a:r>
              <a:rPr lang="fr-FR" sz="1800">
                <a:solidFill>
                  <a:srgbClr val="66FFFF"/>
                </a:solidFill>
                <a:latin typeface="Arial" pitchFamily="34" charset="0"/>
              </a:rPr>
              <a:t>Organizations </a:t>
            </a:r>
          </a:p>
        </p:txBody>
      </p:sp>
      <p:sp>
        <p:nvSpPr>
          <p:cNvPr id="108555" name="WordArt 11"/>
          <p:cNvSpPr>
            <a:spLocks noChangeArrowheads="1" noChangeShapeType="1" noTextEdit="1"/>
          </p:cNvSpPr>
          <p:nvPr/>
        </p:nvSpPr>
        <p:spPr bwMode="auto">
          <a:xfrm rot="5400000">
            <a:off x="5118894" y="3034506"/>
            <a:ext cx="3429000" cy="865188"/>
          </a:xfrm>
          <a:prstGeom prst="rect">
            <a:avLst/>
          </a:prstGeom>
        </p:spPr>
        <p:txBody>
          <a:bodyPr vert="wordArtVert" wrap="none" fromWordArt="1">
            <a:prstTxWarp prst="textPlain">
              <a:avLst>
                <a:gd name="adj" fmla="val 50000"/>
              </a:avLst>
            </a:prstTxWarp>
          </a:bodyPr>
          <a:lstStyle/>
          <a:p>
            <a:pPr algn="ctr" fontAlgn="auto"/>
            <a:r>
              <a:rPr lang="hu-HU" sz="3600" b="1" kern="10">
                <a:ln w="12700">
                  <a:solidFill>
                    <a:srgbClr val="66FFFF"/>
                  </a:solidFill>
                  <a:round/>
                  <a:headEnd/>
                  <a:tailEnd/>
                </a:ln>
                <a:solidFill>
                  <a:srgbClr val="000099"/>
                </a:solidFill>
                <a:effectLst>
                  <a:outerShdw dist="53882" dir="2700000" algn="ctr" rotWithShape="0">
                    <a:srgbClr val="CBCBCB">
                      <a:alpha val="80000"/>
                    </a:srgbClr>
                  </a:outerShdw>
                </a:effectLst>
                <a:latin typeface="Times New Roman"/>
                <a:cs typeface="Times New Roman"/>
              </a:rPr>
              <a:t>W A B T</a:t>
            </a:r>
          </a:p>
        </p:txBody>
      </p:sp>
      <p:sp>
        <p:nvSpPr>
          <p:cNvPr id="108556" name="Rectangle 12"/>
          <p:cNvSpPr>
            <a:spLocks noChangeArrowheads="1"/>
          </p:cNvSpPr>
          <p:nvPr/>
        </p:nvSpPr>
        <p:spPr bwMode="auto">
          <a:xfrm>
            <a:off x="7239000" y="20574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a:solidFill>
                  <a:srgbClr val="000066"/>
                </a:solidFill>
                <a:latin typeface="Arial" pitchFamily="34" charset="0"/>
              </a:rPr>
              <a:t>ORLD</a:t>
            </a:r>
          </a:p>
        </p:txBody>
      </p:sp>
      <p:sp>
        <p:nvSpPr>
          <p:cNvPr id="108557" name="Rectangle 13"/>
          <p:cNvSpPr>
            <a:spLocks noChangeArrowheads="1"/>
          </p:cNvSpPr>
          <p:nvPr/>
        </p:nvSpPr>
        <p:spPr bwMode="auto">
          <a:xfrm>
            <a:off x="7239000" y="304800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a:solidFill>
                  <a:srgbClr val="000066"/>
                </a:solidFill>
                <a:latin typeface="Arial" pitchFamily="34" charset="0"/>
              </a:rPr>
              <a:t>CADEMY</a:t>
            </a:r>
          </a:p>
        </p:txBody>
      </p:sp>
      <p:sp>
        <p:nvSpPr>
          <p:cNvPr id="108558" name="Rectangle 14"/>
          <p:cNvSpPr>
            <a:spLocks noChangeArrowheads="1"/>
          </p:cNvSpPr>
          <p:nvPr/>
        </p:nvSpPr>
        <p:spPr bwMode="auto">
          <a:xfrm>
            <a:off x="7315200" y="3429000"/>
            <a:ext cx="1371600" cy="304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a:latin typeface="Arial" pitchFamily="34" charset="0"/>
              </a:rPr>
              <a:t>ioengineering</a:t>
            </a:r>
          </a:p>
        </p:txBody>
      </p:sp>
      <p:sp>
        <p:nvSpPr>
          <p:cNvPr id="108559" name="Rectangle 15"/>
          <p:cNvSpPr>
            <a:spLocks noChangeArrowheads="1"/>
          </p:cNvSpPr>
          <p:nvPr/>
        </p:nvSpPr>
        <p:spPr bwMode="auto">
          <a:xfrm>
            <a:off x="7315200" y="3810000"/>
            <a:ext cx="1295400" cy="304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a:latin typeface="Arial" pitchFamily="34" charset="0"/>
              </a:rPr>
              <a:t>iotechnology</a:t>
            </a:r>
          </a:p>
        </p:txBody>
      </p:sp>
      <p:sp>
        <p:nvSpPr>
          <p:cNvPr id="108560" name="Rectangle 16"/>
          <p:cNvSpPr>
            <a:spLocks noChangeArrowheads="1"/>
          </p:cNvSpPr>
          <p:nvPr/>
        </p:nvSpPr>
        <p:spPr bwMode="auto">
          <a:xfrm>
            <a:off x="7315200" y="4191000"/>
            <a:ext cx="1143000" cy="228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a:latin typeface="Arial" pitchFamily="34" charset="0"/>
              </a:rPr>
              <a:t>iomedicine</a:t>
            </a:r>
          </a:p>
        </p:txBody>
      </p:sp>
      <p:sp>
        <p:nvSpPr>
          <p:cNvPr id="108561" name="Rectangle 17"/>
          <p:cNvSpPr>
            <a:spLocks noChangeArrowheads="1"/>
          </p:cNvSpPr>
          <p:nvPr/>
        </p:nvSpPr>
        <p:spPr bwMode="auto">
          <a:xfrm>
            <a:off x="7315200" y="49530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sz="1800">
                <a:solidFill>
                  <a:srgbClr val="000066"/>
                </a:solidFill>
                <a:latin typeface="Arial" pitchFamily="34" charset="0"/>
              </a:rPr>
              <a:t>ECHNOLOGIES</a:t>
            </a:r>
          </a:p>
        </p:txBody>
      </p:sp>
      <p:pic>
        <p:nvPicPr>
          <p:cNvPr id="108562" name="Picture 18" descr="NewIC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25" y="5181600"/>
            <a:ext cx="1547813" cy="1517650"/>
          </a:xfrm>
          <a:prstGeom prst="rect">
            <a:avLst/>
          </a:prstGeom>
          <a:noFill/>
          <a:extLst>
            <a:ext uri="{909E8E84-426E-40DD-AFC4-6F175D3DCCD1}">
              <a14:hiddenFill xmlns:a14="http://schemas.microsoft.com/office/drawing/2010/main">
                <a:solidFill>
                  <a:srgbClr val="FFFFFF"/>
                </a:solidFill>
              </a14:hiddenFill>
            </a:ext>
          </a:extLst>
        </p:spPr>
      </p:pic>
      <p:sp>
        <p:nvSpPr>
          <p:cNvPr id="108563" name="Line 19"/>
          <p:cNvSpPr>
            <a:spLocks noChangeShapeType="1"/>
          </p:cNvSpPr>
          <p:nvPr/>
        </p:nvSpPr>
        <p:spPr bwMode="auto">
          <a:xfrm>
            <a:off x="8458200" y="4419600"/>
            <a:ext cx="457200" cy="0"/>
          </a:xfrm>
          <a:prstGeom prst="line">
            <a:avLst/>
          </a:prstGeom>
          <a:noFill/>
          <a:ln w="9525">
            <a:solidFill>
              <a:srgbClr val="19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8564" name="Line 20"/>
          <p:cNvSpPr>
            <a:spLocks noChangeShapeType="1"/>
          </p:cNvSpPr>
          <p:nvPr/>
        </p:nvSpPr>
        <p:spPr bwMode="auto">
          <a:xfrm flipV="1">
            <a:off x="8915400" y="914400"/>
            <a:ext cx="0" cy="3505200"/>
          </a:xfrm>
          <a:prstGeom prst="line">
            <a:avLst/>
          </a:prstGeom>
          <a:noFill/>
          <a:ln w="9525">
            <a:solidFill>
              <a:srgbClr val="19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8565" name="Line 21"/>
          <p:cNvSpPr>
            <a:spLocks noChangeShapeType="1"/>
          </p:cNvSpPr>
          <p:nvPr/>
        </p:nvSpPr>
        <p:spPr bwMode="auto">
          <a:xfrm>
            <a:off x="8610600" y="4114800"/>
            <a:ext cx="228600" cy="0"/>
          </a:xfrm>
          <a:prstGeom prst="line">
            <a:avLst/>
          </a:prstGeom>
          <a:noFill/>
          <a:ln w="9525">
            <a:solidFill>
              <a:srgbClr val="19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8566" name="Line 22"/>
          <p:cNvSpPr>
            <a:spLocks noChangeShapeType="1"/>
          </p:cNvSpPr>
          <p:nvPr/>
        </p:nvSpPr>
        <p:spPr bwMode="auto">
          <a:xfrm flipV="1">
            <a:off x="8839200" y="1295400"/>
            <a:ext cx="0" cy="2819400"/>
          </a:xfrm>
          <a:prstGeom prst="line">
            <a:avLst/>
          </a:prstGeom>
          <a:noFill/>
          <a:ln w="9525">
            <a:solidFill>
              <a:srgbClr val="19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8567" name="Line 23"/>
          <p:cNvSpPr>
            <a:spLocks noChangeShapeType="1"/>
          </p:cNvSpPr>
          <p:nvPr/>
        </p:nvSpPr>
        <p:spPr bwMode="auto">
          <a:xfrm>
            <a:off x="8686800" y="3733800"/>
            <a:ext cx="76200" cy="0"/>
          </a:xfrm>
          <a:prstGeom prst="line">
            <a:avLst/>
          </a:prstGeom>
          <a:noFill/>
          <a:ln w="9525">
            <a:solidFill>
              <a:srgbClr val="19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8568" name="Line 24"/>
          <p:cNvSpPr>
            <a:spLocks noChangeShapeType="1"/>
          </p:cNvSpPr>
          <p:nvPr/>
        </p:nvSpPr>
        <p:spPr bwMode="auto">
          <a:xfrm flipV="1">
            <a:off x="8763000" y="1676400"/>
            <a:ext cx="0" cy="2057400"/>
          </a:xfrm>
          <a:prstGeom prst="line">
            <a:avLst/>
          </a:prstGeom>
          <a:noFill/>
          <a:ln w="9525">
            <a:solidFill>
              <a:srgbClr val="19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8569" name="Line 25"/>
          <p:cNvSpPr>
            <a:spLocks noChangeShapeType="1"/>
          </p:cNvSpPr>
          <p:nvPr/>
        </p:nvSpPr>
        <p:spPr bwMode="auto">
          <a:xfrm flipV="1">
            <a:off x="8991600" y="457200"/>
            <a:ext cx="0" cy="5943600"/>
          </a:xfrm>
          <a:prstGeom prst="line">
            <a:avLst/>
          </a:prstGeom>
          <a:noFill/>
          <a:ln w="952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8570" name="Line 26"/>
          <p:cNvSpPr>
            <a:spLocks noChangeShapeType="1"/>
          </p:cNvSpPr>
          <p:nvPr/>
        </p:nvSpPr>
        <p:spPr bwMode="auto">
          <a:xfrm flipV="1">
            <a:off x="9067800" y="152400"/>
            <a:ext cx="0" cy="6705600"/>
          </a:xfrm>
          <a:prstGeom prst="line">
            <a:avLst/>
          </a:prstGeom>
          <a:noFill/>
          <a:ln w="952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pic>
        <p:nvPicPr>
          <p:cNvPr id="108571"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2925" y="152400"/>
            <a:ext cx="14779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42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bracivil.info/wp-content/uploads/2011/09/Puente-Bahia-de-Izmit-1.jpg"/>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1722705"/>
            <a:ext cx="9144000" cy="51352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95536" y="188640"/>
            <a:ext cx="8724800" cy="26642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b="1" i="1" dirty="0" smtClean="0">
              <a:solidFill>
                <a:schemeClr val="tx1">
                  <a:lumMod val="95000"/>
                  <a:lumOff val="5000"/>
                </a:schemeClr>
              </a:solidFill>
            </a:endParaRPr>
          </a:p>
        </p:txBody>
      </p:sp>
      <p:sp>
        <p:nvSpPr>
          <p:cNvPr id="4" name="Title 1"/>
          <p:cNvSpPr txBox="1">
            <a:spLocks/>
          </p:cNvSpPr>
          <p:nvPr/>
        </p:nvSpPr>
        <p:spPr>
          <a:xfrm>
            <a:off x="4644008" y="188640"/>
            <a:ext cx="4464496" cy="12961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hu-HU" sz="7200" i="1" dirty="0">
                <a:solidFill>
                  <a:schemeClr val="bg1">
                    <a:lumMod val="50000"/>
                  </a:schemeClr>
                </a:solidFill>
              </a:rPr>
              <a:t>Mission</a:t>
            </a:r>
          </a:p>
        </p:txBody>
      </p:sp>
      <p:pic>
        <p:nvPicPr>
          <p:cNvPr id="6" name="Picture 2" descr="Címl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4054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1000" y="1600200"/>
            <a:ext cx="3828935" cy="4240648"/>
          </a:xfrm>
          <a:ln w="12700">
            <a:solidFill>
              <a:schemeClr val="tx1">
                <a:alpha val="86000"/>
              </a:schemeClr>
            </a:solidFill>
          </a:ln>
        </p:spPr>
      </p:pic>
      <p:sp>
        <p:nvSpPr>
          <p:cNvPr id="7" name="Content Placeholder 6"/>
          <p:cNvSpPr>
            <a:spLocks noGrp="1"/>
          </p:cNvSpPr>
          <p:nvPr>
            <p:ph sz="half" idx="2"/>
          </p:nvPr>
        </p:nvSpPr>
        <p:spPr>
          <a:xfrm>
            <a:off x="4495800" y="1524000"/>
            <a:ext cx="4419600" cy="5029200"/>
          </a:xfrm>
        </p:spPr>
        <p:txBody>
          <a:bodyPr>
            <a:normAutofit fontScale="55000" lnSpcReduction="20000"/>
          </a:bodyPr>
          <a:lstStyle/>
          <a:p>
            <a:r>
              <a:rPr lang="en-US" sz="2900" dirty="0" smtClean="0"/>
              <a:t>First time WHO Global Observatory for eHealth surveyed members on mHealth</a:t>
            </a:r>
          </a:p>
          <a:p>
            <a:r>
              <a:rPr lang="en-US" sz="2900" dirty="0" smtClean="0"/>
              <a:t>Survey completed by 114 countries</a:t>
            </a:r>
          </a:p>
          <a:p>
            <a:r>
              <a:rPr lang="en-US" sz="2900" dirty="0" smtClean="0"/>
              <a:t>Documents adoption of initiatives, types of initiatives, status of evaluation &amp; barriers to implementation</a:t>
            </a:r>
          </a:p>
          <a:p>
            <a:r>
              <a:rPr lang="en-US" sz="2900" dirty="0" smtClean="0"/>
              <a:t>Surveyed 14 categories of mHealth services including: </a:t>
            </a:r>
          </a:p>
          <a:p>
            <a:pPr lvl="1"/>
            <a:r>
              <a:rPr lang="en-US" sz="2500" dirty="0" smtClean="0"/>
              <a:t>health call centers</a:t>
            </a:r>
          </a:p>
          <a:p>
            <a:pPr lvl="1"/>
            <a:r>
              <a:rPr lang="en-US" sz="2500" dirty="0" smtClean="0"/>
              <a:t>emergency toll-free telephone services</a:t>
            </a:r>
          </a:p>
          <a:p>
            <a:pPr lvl="1"/>
            <a:r>
              <a:rPr lang="en-US" sz="2500" dirty="0" smtClean="0"/>
              <a:t>managing emergencies and disasters</a:t>
            </a:r>
          </a:p>
          <a:p>
            <a:pPr lvl="1"/>
            <a:r>
              <a:rPr lang="en-US" sz="2500" dirty="0" smtClean="0"/>
              <a:t>mobile telemedicine</a:t>
            </a:r>
          </a:p>
          <a:p>
            <a:pPr lvl="1"/>
            <a:r>
              <a:rPr lang="en-US" sz="2500" dirty="0" smtClean="0"/>
              <a:t>appointment reminders</a:t>
            </a:r>
          </a:p>
          <a:p>
            <a:pPr lvl="1"/>
            <a:r>
              <a:rPr lang="en-US" sz="2500" dirty="0" smtClean="0"/>
              <a:t>community mobilization &amp; health promotion</a:t>
            </a:r>
          </a:p>
          <a:p>
            <a:pPr lvl="1"/>
            <a:r>
              <a:rPr lang="en-US" sz="2500" dirty="0" smtClean="0"/>
              <a:t>treatment compliance</a:t>
            </a:r>
          </a:p>
          <a:p>
            <a:pPr lvl="1"/>
            <a:r>
              <a:rPr lang="en-US" sz="2500" dirty="0" smtClean="0"/>
              <a:t>mobile patient records</a:t>
            </a:r>
          </a:p>
          <a:p>
            <a:pPr lvl="1"/>
            <a:r>
              <a:rPr lang="en-US" sz="2500" dirty="0" smtClean="0"/>
              <a:t>information access</a:t>
            </a:r>
          </a:p>
          <a:p>
            <a:pPr lvl="1"/>
            <a:r>
              <a:rPr lang="en-US" sz="2500" dirty="0" smtClean="0"/>
              <a:t>patient monitoring</a:t>
            </a:r>
          </a:p>
          <a:p>
            <a:pPr lvl="1"/>
            <a:r>
              <a:rPr lang="en-US" sz="2500" dirty="0" smtClean="0"/>
              <a:t>health surveys and data collection</a:t>
            </a:r>
          </a:p>
          <a:p>
            <a:pPr lvl="1"/>
            <a:r>
              <a:rPr lang="en-US" sz="2500" dirty="0" smtClean="0"/>
              <a:t>Surveillance</a:t>
            </a:r>
          </a:p>
          <a:p>
            <a:pPr lvl="1"/>
            <a:r>
              <a:rPr lang="en-US" sz="2500" dirty="0" smtClean="0"/>
              <a:t>health awareness raising</a:t>
            </a:r>
          </a:p>
          <a:p>
            <a:pPr lvl="1"/>
            <a:r>
              <a:rPr lang="en-US" sz="2500" dirty="0" smtClean="0"/>
              <a:t>decision support systems</a:t>
            </a:r>
            <a:endParaRPr lang="en-US" sz="25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41" y="457200"/>
            <a:ext cx="7884459" cy="660274"/>
          </a:xfrm>
          <a:prstGeom prst="rect">
            <a:avLst/>
          </a:prstGeom>
        </p:spPr>
      </p:pic>
      <p:sp>
        <p:nvSpPr>
          <p:cNvPr id="8" name="TextBox 7"/>
          <p:cNvSpPr txBox="1"/>
          <p:nvPr/>
        </p:nvSpPr>
        <p:spPr>
          <a:xfrm>
            <a:off x="228600" y="6019800"/>
            <a:ext cx="4191000" cy="276999"/>
          </a:xfrm>
          <a:prstGeom prst="rect">
            <a:avLst/>
          </a:prstGeom>
          <a:noFill/>
        </p:spPr>
        <p:txBody>
          <a:bodyPr wrap="square" rtlCol="0">
            <a:spAutoFit/>
          </a:bodyPr>
          <a:lstStyle/>
          <a:p>
            <a:r>
              <a:rPr lang="en-US" sz="1200" b="1" dirty="0" smtClean="0">
                <a:latin typeface="+mj-lt"/>
                <a:cs typeface="Rod" pitchFamily="49" charset="-79"/>
                <a:hlinkClick r:id="rId5"/>
              </a:rPr>
              <a:t>http://www.who.int/goe/publications/goe_mhealth_web.pdf</a:t>
            </a:r>
            <a:endParaRPr lang="en-US" sz="1200" b="1" dirty="0">
              <a:latin typeface="+mj-lt"/>
              <a:cs typeface="Rod" pitchFamily="49" charset="-79"/>
            </a:endParaRPr>
          </a:p>
        </p:txBody>
      </p:sp>
    </p:spTree>
    <p:extLst>
      <p:ext uri="{BB962C8B-B14F-4D97-AF65-F5344CB8AC3E}">
        <p14:creationId xmlns:p14="http://schemas.microsoft.com/office/powerpoint/2010/main" val="3857218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711200" y="2162175"/>
            <a:ext cx="7745413" cy="2909888"/>
          </a:xfrm>
        </p:spPr>
        <p:txBody>
          <a:bodyPr>
            <a:normAutofit fontScale="92500" lnSpcReduction="20000"/>
          </a:bodyPr>
          <a:lstStyle/>
          <a:p>
            <a:pPr>
              <a:buFont typeface="Wingdings" pitchFamily="2" charset="2"/>
              <a:buNone/>
            </a:pPr>
            <a:r>
              <a:rPr lang="en-US" sz="2000" smtClean="0">
                <a:solidFill>
                  <a:schemeClr val="tx1"/>
                </a:solidFill>
              </a:rPr>
              <a:t>“</a:t>
            </a:r>
            <a:r>
              <a:rPr lang="en-US" b="1" u="sng" smtClean="0">
                <a:solidFill>
                  <a:schemeClr val="tx1"/>
                </a:solidFill>
              </a:rPr>
              <a:t>m-Health</a:t>
            </a:r>
            <a:r>
              <a:rPr lang="en-US" b="1" smtClean="0">
                <a:solidFill>
                  <a:schemeClr val="tx1"/>
                </a:solidFill>
              </a:rPr>
              <a:t> has the potential to revolutionise affordable healthcare delivery by alleviating the systemic pressures on the healthcare industry</a:t>
            </a:r>
            <a:r>
              <a:rPr lang="en-US" sz="2000" smtClean="0">
                <a:solidFill>
                  <a:schemeClr val="tx1"/>
                </a:solidFill>
              </a:rPr>
              <a:t>”*</a:t>
            </a:r>
          </a:p>
          <a:p>
            <a:pPr>
              <a:buFont typeface="Wingdings" pitchFamily="2" charset="2"/>
              <a:buNone/>
            </a:pPr>
            <a:endParaRPr lang="en-GB" sz="2000" smtClean="0">
              <a:solidFill>
                <a:schemeClr val="tx1"/>
              </a:solidFill>
            </a:endParaRPr>
          </a:p>
          <a:p>
            <a:pPr>
              <a:buFont typeface="Wingdings" pitchFamily="2" charset="2"/>
              <a:buNone/>
            </a:pPr>
            <a:endParaRPr lang="en-GB" sz="2000" smtClean="0">
              <a:solidFill>
                <a:schemeClr val="tx1"/>
              </a:solidFill>
            </a:endParaRPr>
          </a:p>
          <a:p>
            <a:pPr>
              <a:buFont typeface="Wingdings" pitchFamily="2" charset="2"/>
              <a:buNone/>
            </a:pPr>
            <a:endParaRPr lang="en-US" sz="2000" smtClean="0">
              <a:solidFill>
                <a:schemeClr val="tx1"/>
              </a:solidFill>
            </a:endParaRPr>
          </a:p>
          <a:p>
            <a:pPr>
              <a:buFont typeface="Wingdings" pitchFamily="2" charset="2"/>
              <a:buNone/>
            </a:pPr>
            <a:endParaRPr lang="en-US" sz="2000" smtClean="0">
              <a:solidFill>
                <a:schemeClr val="tx1"/>
              </a:solidFill>
            </a:endParaRPr>
          </a:p>
          <a:p>
            <a:pPr algn="r">
              <a:buFont typeface="Wingdings" pitchFamily="2" charset="2"/>
              <a:buNone/>
            </a:pPr>
            <a:r>
              <a:rPr lang="en-US" sz="1000" smtClean="0">
                <a:solidFill>
                  <a:schemeClr val="tx1"/>
                </a:solidFill>
              </a:rPr>
              <a:t>* </a:t>
            </a:r>
            <a:r>
              <a:rPr lang="en-GB" sz="1000" smtClean="0">
                <a:solidFill>
                  <a:schemeClr val="tx1"/>
                </a:solidFill>
              </a:rPr>
              <a:t>http://connectedplanetonline.com</a:t>
            </a:r>
            <a:endParaRPr lang="en-US" sz="1000" smtClean="0">
              <a:solidFill>
                <a:schemeClr val="tx1"/>
              </a:solidFill>
            </a:endParaRPr>
          </a:p>
        </p:txBody>
      </p:sp>
    </p:spTree>
    <p:extLst>
      <p:ext uri="{BB962C8B-B14F-4D97-AF65-F5344CB8AC3E}">
        <p14:creationId xmlns:p14="http://schemas.microsoft.com/office/powerpoint/2010/main" val="10974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3568" y="404664"/>
            <a:ext cx="8162925" cy="677862"/>
          </a:xfrm>
        </p:spPr>
        <p:txBody>
          <a:bodyPr>
            <a:noAutofit/>
          </a:bodyPr>
          <a:lstStyle/>
          <a:p>
            <a:pPr algn="r"/>
            <a:r>
              <a:rPr lang="en-GB" sz="5400" i="1" dirty="0">
                <a:solidFill>
                  <a:schemeClr val="bg1">
                    <a:lumMod val="50000"/>
                  </a:schemeClr>
                </a:solidFill>
                <a:latin typeface="+mn-lt"/>
                <a:ea typeface="+mn-ea"/>
                <a:cs typeface="+mn-cs"/>
              </a:rPr>
              <a:t>Why m-health promises to be a winning solution</a:t>
            </a:r>
            <a:endParaRPr lang="en-US" sz="5400" i="1" dirty="0">
              <a:solidFill>
                <a:schemeClr val="bg1">
                  <a:lumMod val="50000"/>
                </a:schemeClr>
              </a:solidFill>
              <a:latin typeface="+mn-lt"/>
              <a:ea typeface="+mn-ea"/>
              <a:cs typeface="+mn-cs"/>
            </a:endParaRPr>
          </a:p>
        </p:txBody>
      </p:sp>
      <p:sp>
        <p:nvSpPr>
          <p:cNvPr id="6147" name="Rectangle 3"/>
          <p:cNvSpPr>
            <a:spLocks noGrp="1" noChangeArrowheads="1"/>
          </p:cNvSpPr>
          <p:nvPr>
            <p:ph type="body" idx="4294967295"/>
          </p:nvPr>
        </p:nvSpPr>
        <p:spPr>
          <a:xfrm>
            <a:off x="1311275" y="2162175"/>
            <a:ext cx="7145338" cy="3943350"/>
          </a:xfrm>
        </p:spPr>
        <p:txBody>
          <a:bodyPr/>
          <a:lstStyle/>
          <a:p>
            <a:r>
              <a:rPr lang="en-US" sz="2800" dirty="0" smtClean="0"/>
              <a:t>Low network maintenance</a:t>
            </a:r>
          </a:p>
          <a:p>
            <a:r>
              <a:rPr lang="en-US" sz="2800" dirty="0" smtClean="0"/>
              <a:t>Remote monitoring in rural areas</a:t>
            </a:r>
          </a:p>
          <a:p>
            <a:r>
              <a:rPr lang="en-GB" sz="2800" dirty="0" smtClean="0"/>
              <a:t>Phones are always on, computers are not</a:t>
            </a:r>
          </a:p>
          <a:p>
            <a:r>
              <a:rPr lang="en-GB" sz="2800" dirty="0" smtClean="0"/>
              <a:t>Carrying a Phone/Tablet is part of a modern lifestyle</a:t>
            </a:r>
            <a:endParaRPr lang="en-US" sz="2800" dirty="0" smtClean="0"/>
          </a:p>
          <a:p>
            <a:r>
              <a:rPr lang="en-GB" sz="2800" dirty="0" smtClean="0"/>
              <a:t>Using a small portable multi-communication computing device is convenient, economical, practical and personal</a:t>
            </a:r>
          </a:p>
          <a:p>
            <a:endParaRPr lang="en-GB" sz="2000" dirty="0" smtClean="0"/>
          </a:p>
        </p:txBody>
      </p:sp>
    </p:spTree>
    <p:extLst>
      <p:ext uri="{BB962C8B-B14F-4D97-AF65-F5344CB8AC3E}">
        <p14:creationId xmlns:p14="http://schemas.microsoft.com/office/powerpoint/2010/main" val="1462505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755576" y="476672"/>
            <a:ext cx="8162925" cy="677862"/>
          </a:xfrm>
        </p:spPr>
        <p:txBody>
          <a:bodyPr>
            <a:noAutofit/>
          </a:bodyPr>
          <a:lstStyle/>
          <a:p>
            <a:pPr algn="r"/>
            <a:r>
              <a:rPr lang="en-GB" sz="5400" i="1" dirty="0">
                <a:solidFill>
                  <a:schemeClr val="bg1">
                    <a:lumMod val="50000"/>
                  </a:schemeClr>
                </a:solidFill>
                <a:latin typeface="+mn-lt"/>
                <a:ea typeface="+mn-ea"/>
                <a:cs typeface="+mn-cs"/>
              </a:rPr>
              <a:t>m-health as a ‘developing world’ solution</a:t>
            </a:r>
            <a:endParaRPr lang="en-US" sz="5400" i="1" dirty="0">
              <a:solidFill>
                <a:schemeClr val="bg1">
                  <a:lumMod val="50000"/>
                </a:schemeClr>
              </a:solidFill>
              <a:latin typeface="+mn-lt"/>
              <a:ea typeface="+mn-ea"/>
              <a:cs typeface="+mn-cs"/>
            </a:endParaRPr>
          </a:p>
        </p:txBody>
      </p:sp>
      <p:sp>
        <p:nvSpPr>
          <p:cNvPr id="7171" name="Rectangle 3"/>
          <p:cNvSpPr>
            <a:spLocks noGrp="1" noChangeArrowheads="1"/>
          </p:cNvSpPr>
          <p:nvPr>
            <p:ph type="body" idx="4294967295"/>
          </p:nvPr>
        </p:nvSpPr>
        <p:spPr>
          <a:xfrm>
            <a:off x="1331640" y="1628800"/>
            <a:ext cx="7145338" cy="4896544"/>
          </a:xfrm>
        </p:spPr>
        <p:txBody>
          <a:bodyPr>
            <a:normAutofit/>
          </a:bodyPr>
          <a:lstStyle/>
          <a:p>
            <a:pPr>
              <a:buFont typeface="Wingdings" pitchFamily="2" charset="2"/>
              <a:buNone/>
            </a:pPr>
            <a:r>
              <a:rPr lang="en-GB" sz="1800" dirty="0" smtClean="0"/>
              <a:t>Examples of m-health initiatives – </a:t>
            </a:r>
            <a:r>
              <a:rPr lang="en-US" sz="1800" dirty="0" smtClean="0"/>
              <a:t>Argentina, Botswana, China, Guatemala, India, Indonesia, Kenya, Mozambique, Nigeria, Pakistan, Peru, Philippines, Rwanda, South Africa, Tanzania, Uganda, Zambia</a:t>
            </a:r>
            <a:endParaRPr lang="en-GB" sz="1800" dirty="0" smtClean="0"/>
          </a:p>
          <a:p>
            <a:endParaRPr lang="en-GB" sz="1800" dirty="0" smtClean="0"/>
          </a:p>
          <a:p>
            <a:pPr>
              <a:buFont typeface="Wingdings" pitchFamily="2" charset="2"/>
              <a:buNone/>
            </a:pPr>
            <a:r>
              <a:rPr lang="en-GB" sz="1800" dirty="0" smtClean="0"/>
              <a:t>Issues include:</a:t>
            </a:r>
          </a:p>
          <a:p>
            <a:r>
              <a:rPr lang="en-IE" sz="1800" dirty="0" smtClean="0"/>
              <a:t>Dealing with epidemics and a shortage of healthcare workers </a:t>
            </a:r>
          </a:p>
          <a:p>
            <a:r>
              <a:rPr lang="en-US" sz="1800" dirty="0" smtClean="0"/>
              <a:t>Largest killer diseases - malaria and AIDS</a:t>
            </a:r>
          </a:p>
          <a:p>
            <a:endParaRPr lang="en-GB" sz="1800" dirty="0" smtClean="0"/>
          </a:p>
          <a:p>
            <a:pPr>
              <a:buFont typeface="Wingdings" pitchFamily="2" charset="2"/>
              <a:buNone/>
            </a:pPr>
            <a:r>
              <a:rPr lang="en-GB" sz="1800" dirty="0" smtClean="0"/>
              <a:t>Opportunities:</a:t>
            </a:r>
            <a:endParaRPr lang="en-US" sz="1800" dirty="0" smtClean="0"/>
          </a:p>
          <a:p>
            <a:r>
              <a:rPr lang="en-IE" sz="1800" dirty="0" smtClean="0"/>
              <a:t>explosive growth of mobile communications over the past decade offers a new hope for the promotion of quality healthcare</a:t>
            </a:r>
            <a:endParaRPr lang="en-GB" sz="1800" dirty="0" smtClean="0"/>
          </a:p>
          <a:p>
            <a:r>
              <a:rPr lang="en-GB" sz="1800" dirty="0" smtClean="0"/>
              <a:t>Phones offer a management platform for administration and monitoring of </a:t>
            </a:r>
            <a:r>
              <a:rPr lang="en-US" sz="1800" dirty="0" smtClean="0"/>
              <a:t>anti-retroviral treatment programs </a:t>
            </a:r>
          </a:p>
          <a:p>
            <a:r>
              <a:rPr lang="en-GB" sz="1800" dirty="0" smtClean="0"/>
              <a:t>Foundations to address the developing world’s health crisis set up by such philanthropists as Bill Gates</a:t>
            </a:r>
          </a:p>
          <a:p>
            <a:endParaRPr lang="en-US" sz="2000" dirty="0" smtClean="0"/>
          </a:p>
        </p:txBody>
      </p:sp>
    </p:spTree>
    <p:extLst>
      <p:ext uri="{BB962C8B-B14F-4D97-AF65-F5344CB8AC3E}">
        <p14:creationId xmlns:p14="http://schemas.microsoft.com/office/powerpoint/2010/main" val="1725629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1143000"/>
          </a:xfrm>
        </p:spPr>
        <p:txBody>
          <a:bodyPr>
            <a:normAutofit/>
          </a:bodyPr>
          <a:lstStyle/>
          <a:p>
            <a:pPr algn="r"/>
            <a:r>
              <a:rPr lang="en-US" sz="5400" i="1" dirty="0">
                <a:solidFill>
                  <a:schemeClr val="bg1">
                    <a:lumMod val="50000"/>
                  </a:schemeClr>
                </a:solidFill>
                <a:latin typeface="+mn-lt"/>
                <a:ea typeface="+mn-ea"/>
                <a:cs typeface="+mn-cs"/>
              </a:rPr>
              <a:t>Why Is mHealth Important? </a:t>
            </a:r>
          </a:p>
        </p:txBody>
      </p:sp>
      <p:graphicFrame>
        <p:nvGraphicFramePr>
          <p:cNvPr id="4" name="Table 3"/>
          <p:cNvGraphicFramePr>
            <a:graphicFrameLocks noGrp="1"/>
          </p:cNvGraphicFramePr>
          <p:nvPr>
            <p:extLst>
              <p:ext uri="{D42A27DB-BD31-4B8C-83A1-F6EECF244321}">
                <p14:modId xmlns:p14="http://schemas.microsoft.com/office/powerpoint/2010/main" val="1141520075"/>
              </p:ext>
            </p:extLst>
          </p:nvPr>
        </p:nvGraphicFramePr>
        <p:xfrm>
          <a:off x="914400" y="2214880"/>
          <a:ext cx="7315200" cy="2604770"/>
        </p:xfrm>
        <a:graphic>
          <a:graphicData uri="http://schemas.openxmlformats.org/drawingml/2006/table">
            <a:tbl>
              <a:tblPr firstRow="1" bandRow="1">
                <a:tableStyleId>{5C22544A-7EE6-4342-B048-85BDC9FD1C3A}</a:tableStyleId>
              </a:tblPr>
              <a:tblGrid>
                <a:gridCol w="3360420"/>
                <a:gridCol w="1211580"/>
                <a:gridCol w="1234440"/>
                <a:gridCol w="1508760"/>
              </a:tblGrid>
              <a:tr h="823379">
                <a:tc>
                  <a:txBody>
                    <a:bodyPr/>
                    <a:lstStyle/>
                    <a:p>
                      <a:r>
                        <a:rPr lang="en-US" sz="2000" dirty="0" smtClean="0"/>
                        <a:t>Mobile phone subscriptions</a:t>
                      </a:r>
                      <a:r>
                        <a:rPr lang="en-US" sz="2000" baseline="0" dirty="0" smtClean="0"/>
                        <a:t> (per 100 people)</a:t>
                      </a:r>
                      <a:endParaRPr lang="en-US" sz="2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2005</a:t>
                      </a:r>
                      <a:endParaRPr lang="en-US" sz="2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2010</a:t>
                      </a:r>
                      <a:endParaRPr lang="en-US" sz="2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Growth (%)</a:t>
                      </a:r>
                      <a:endParaRPr lang="en-US" sz="20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3797">
                <a:tc>
                  <a:txBody>
                    <a:bodyPr/>
                    <a:lstStyle/>
                    <a:p>
                      <a:r>
                        <a:rPr lang="en-US" sz="2000" b="1" dirty="0" smtClean="0"/>
                        <a:t>Low income countries</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t>4.6</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t>33.3</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t>624</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3797">
                <a:tc>
                  <a:txBody>
                    <a:bodyPr/>
                    <a:lstStyle/>
                    <a:p>
                      <a:r>
                        <a:rPr lang="en-US" sz="2000" b="1" dirty="0" smtClean="0"/>
                        <a:t>Middle income countries</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t>26.9</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t>78</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t>190</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3797">
                <a:tc>
                  <a:txBody>
                    <a:bodyPr/>
                    <a:lstStyle/>
                    <a:p>
                      <a:r>
                        <a:rPr lang="en-US" sz="2000" b="1" dirty="0" smtClean="0"/>
                        <a:t>High income countries</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t>84.2</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t>110.8</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smtClean="0"/>
                        <a:t>32</a:t>
                      </a:r>
                      <a:endParaRPr lang="en-US" sz="2000"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524000" y="1428750"/>
            <a:ext cx="6096000" cy="523220"/>
          </a:xfrm>
          <a:prstGeom prst="rect">
            <a:avLst/>
          </a:prstGeom>
          <a:noFill/>
        </p:spPr>
        <p:txBody>
          <a:bodyPr wrap="square" rtlCol="0">
            <a:spAutoFit/>
          </a:bodyPr>
          <a:lstStyle/>
          <a:p>
            <a:r>
              <a:rPr lang="en-US" sz="2800" b="1" dirty="0" smtClean="0">
                <a:latin typeface="+mj-lt"/>
              </a:rPr>
              <a:t>Growth of mobile phone subscriptions</a:t>
            </a:r>
            <a:endParaRPr lang="en-US" sz="2800" b="1" dirty="0">
              <a:latin typeface="+mj-lt"/>
            </a:endParaRPr>
          </a:p>
        </p:txBody>
      </p:sp>
      <p:sp>
        <p:nvSpPr>
          <p:cNvPr id="2" name="TextBox 1"/>
          <p:cNvSpPr txBox="1"/>
          <p:nvPr/>
        </p:nvSpPr>
        <p:spPr>
          <a:xfrm>
            <a:off x="563525" y="6044893"/>
            <a:ext cx="5528931" cy="307777"/>
          </a:xfrm>
          <a:prstGeom prst="rect">
            <a:avLst/>
          </a:prstGeom>
          <a:noFill/>
        </p:spPr>
        <p:txBody>
          <a:bodyPr wrap="square" rtlCol="0">
            <a:spAutoFit/>
          </a:bodyPr>
          <a:lstStyle/>
          <a:p>
            <a:r>
              <a:rPr lang="en-US" sz="1400" dirty="0" smtClean="0">
                <a:latin typeface="+mj-lt"/>
              </a:rPr>
              <a:t>(Source: World Bank and International Telecommunication Union 2012)</a:t>
            </a:r>
            <a:endParaRPr lang="en-US" sz="1400" dirty="0">
              <a:latin typeface="+mj-lt"/>
            </a:endParaRPr>
          </a:p>
        </p:txBody>
      </p:sp>
    </p:spTree>
    <p:extLst>
      <p:ext uri="{BB962C8B-B14F-4D97-AF65-F5344CB8AC3E}">
        <p14:creationId xmlns:p14="http://schemas.microsoft.com/office/powerpoint/2010/main" val="143929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88" y="1123950"/>
            <a:ext cx="5629275"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le 3"/>
          <p:cNvSpPr>
            <a:spLocks noGrp="1"/>
          </p:cNvSpPr>
          <p:nvPr>
            <p:ph type="title"/>
          </p:nvPr>
        </p:nvSpPr>
        <p:spPr>
          <a:xfrm>
            <a:off x="0" y="0"/>
            <a:ext cx="8966200" cy="984250"/>
          </a:xfrm>
        </p:spPr>
        <p:txBody>
          <a:bodyPr>
            <a:noAutofit/>
          </a:bodyPr>
          <a:lstStyle/>
          <a:p>
            <a:pPr algn="r"/>
            <a:r>
              <a:rPr lang="en-US" sz="4000" i="1" dirty="0">
                <a:solidFill>
                  <a:schemeClr val="bg1">
                    <a:lumMod val="50000"/>
                  </a:schemeClr>
                </a:solidFill>
                <a:latin typeface="+mn-lt"/>
                <a:ea typeface="+mn-ea"/>
                <a:cs typeface="+mn-cs"/>
              </a:rPr>
              <a:t>1st Generation Projects Established Usability</a:t>
            </a:r>
          </a:p>
        </p:txBody>
      </p:sp>
      <p:sp>
        <p:nvSpPr>
          <p:cNvPr id="5" name="TextBox 4"/>
          <p:cNvSpPr txBox="1"/>
          <p:nvPr/>
        </p:nvSpPr>
        <p:spPr>
          <a:xfrm>
            <a:off x="563525" y="6108691"/>
            <a:ext cx="5528931" cy="307777"/>
          </a:xfrm>
          <a:prstGeom prst="rect">
            <a:avLst/>
          </a:prstGeom>
          <a:noFill/>
        </p:spPr>
        <p:txBody>
          <a:bodyPr wrap="square" rtlCol="0">
            <a:spAutoFit/>
          </a:bodyPr>
          <a:lstStyle/>
          <a:p>
            <a:r>
              <a:rPr lang="en-US" sz="1400" dirty="0" smtClean="0">
                <a:latin typeface="+mj-lt"/>
              </a:rPr>
              <a:t>(Source: GSMA 2012)</a:t>
            </a:r>
            <a:endParaRPr lang="en-US" sz="1400" dirty="0">
              <a:latin typeface="+mj-lt"/>
            </a:endParaRPr>
          </a:p>
        </p:txBody>
      </p:sp>
    </p:spTree>
    <p:extLst>
      <p:ext uri="{BB962C8B-B14F-4D97-AF65-F5344CB8AC3E}">
        <p14:creationId xmlns:p14="http://schemas.microsoft.com/office/powerpoint/2010/main" val="3883175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7150"/>
            <a:ext cx="8229600" cy="952500"/>
          </a:xfrm>
        </p:spPr>
        <p:txBody>
          <a:bodyPr vert="horz" lIns="91440" tIns="45720" rIns="91440" bIns="45720" rtlCol="0" anchor="ctr">
            <a:noAutofit/>
          </a:bodyPr>
          <a:lstStyle/>
          <a:p>
            <a:pPr algn="r"/>
            <a:r>
              <a:rPr lang="en-US" sz="4000" i="1" dirty="0">
                <a:solidFill>
                  <a:schemeClr val="bg1">
                    <a:lumMod val="50000"/>
                  </a:schemeClr>
                </a:solidFill>
                <a:latin typeface="+mn-lt"/>
                <a:ea typeface="+mn-ea"/>
                <a:cs typeface="+mn-cs"/>
              </a:rPr>
              <a:t>1st Versus 2nd Generation Programs</a:t>
            </a:r>
          </a:p>
        </p:txBody>
      </p:sp>
      <p:pic>
        <p:nvPicPr>
          <p:cNvPr id="102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262" t="3947" r="5830" b="13181"/>
          <a:stretch>
            <a:fillRect/>
          </a:stretch>
        </p:blipFill>
        <p:spPr>
          <a:xfrm>
            <a:off x="457200" y="1009650"/>
            <a:ext cx="4267200" cy="5054600"/>
          </a:xfrm>
        </p:spPr>
      </p:pic>
      <p:sp>
        <p:nvSpPr>
          <p:cNvPr id="10244" name="Content Placeholder 6"/>
          <p:cNvSpPr txBox="1">
            <a:spLocks/>
          </p:cNvSpPr>
          <p:nvPr/>
        </p:nvSpPr>
        <p:spPr bwMode="auto">
          <a:xfrm>
            <a:off x="5053013" y="1695450"/>
            <a:ext cx="34750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defTabSz="457200" eaLnBrk="0" fontAlgn="base" hangingPunct="0">
              <a:spcBef>
                <a:spcPct val="0"/>
              </a:spcBef>
              <a:spcAft>
                <a:spcPct val="0"/>
              </a:spcAft>
              <a:defRPr>
                <a:solidFill>
                  <a:schemeClr val="tx1"/>
                </a:solidFill>
                <a:latin typeface="Arial" pitchFamily="34" charset="0"/>
                <a:ea typeface="Geneva" charset="-128"/>
              </a:defRPr>
            </a:lvl6pPr>
            <a:lvl7pPr marL="2971800" indent="-228600" defTabSz="457200" eaLnBrk="0" fontAlgn="base" hangingPunct="0">
              <a:spcBef>
                <a:spcPct val="0"/>
              </a:spcBef>
              <a:spcAft>
                <a:spcPct val="0"/>
              </a:spcAft>
              <a:defRPr>
                <a:solidFill>
                  <a:schemeClr val="tx1"/>
                </a:solidFill>
                <a:latin typeface="Arial" pitchFamily="34" charset="0"/>
                <a:ea typeface="Geneva" charset="-128"/>
              </a:defRPr>
            </a:lvl7pPr>
            <a:lvl8pPr marL="3429000" indent="-228600" defTabSz="457200" eaLnBrk="0" fontAlgn="base" hangingPunct="0">
              <a:spcBef>
                <a:spcPct val="0"/>
              </a:spcBef>
              <a:spcAft>
                <a:spcPct val="0"/>
              </a:spcAft>
              <a:defRPr>
                <a:solidFill>
                  <a:schemeClr val="tx1"/>
                </a:solidFill>
                <a:latin typeface="Arial" pitchFamily="34" charset="0"/>
                <a:ea typeface="Geneva" charset="-128"/>
              </a:defRPr>
            </a:lvl8pPr>
            <a:lvl9pPr marL="3886200" indent="-228600" defTabSz="457200" eaLnBrk="0" fontAlgn="base" hangingPunct="0">
              <a:spcBef>
                <a:spcPct val="0"/>
              </a:spcBef>
              <a:spcAft>
                <a:spcPct val="0"/>
              </a:spcAft>
              <a:defRPr>
                <a:solidFill>
                  <a:schemeClr val="tx1"/>
                </a:solidFill>
                <a:latin typeface="Arial" pitchFamily="34" charset="0"/>
                <a:ea typeface="Geneva" charset="-128"/>
              </a:defRPr>
            </a:lvl9pPr>
          </a:lstStyle>
          <a:p>
            <a:pPr>
              <a:spcBef>
                <a:spcPct val="20000"/>
              </a:spcBef>
              <a:buClr>
                <a:srgbClr val="AFBD21"/>
              </a:buClr>
              <a:buFont typeface="Arial" pitchFamily="34" charset="0"/>
              <a:buChar char="•"/>
            </a:pPr>
            <a:r>
              <a:rPr lang="en-US" sz="2800" b="1" dirty="0">
                <a:latin typeface="Calibri" pitchFamily="34" charset="0"/>
              </a:rPr>
              <a:t>Voice</a:t>
            </a:r>
          </a:p>
          <a:p>
            <a:pPr>
              <a:spcBef>
                <a:spcPct val="20000"/>
              </a:spcBef>
              <a:buClr>
                <a:srgbClr val="AFBD21"/>
              </a:buClr>
              <a:buFont typeface="Arial" pitchFamily="34" charset="0"/>
              <a:buChar char="•"/>
            </a:pPr>
            <a:r>
              <a:rPr lang="en-US" sz="2800" b="1" dirty="0">
                <a:latin typeface="Calibri" pitchFamily="34" charset="0"/>
              </a:rPr>
              <a:t>Text</a:t>
            </a:r>
          </a:p>
          <a:p>
            <a:pPr>
              <a:spcBef>
                <a:spcPct val="20000"/>
              </a:spcBef>
              <a:buClr>
                <a:srgbClr val="AFBD21"/>
              </a:buClr>
              <a:buFont typeface="Arial" pitchFamily="34" charset="0"/>
              <a:buChar char="•"/>
            </a:pPr>
            <a:r>
              <a:rPr lang="en-US" sz="2800" b="1" dirty="0">
                <a:latin typeface="Calibri" pitchFamily="34" charset="0"/>
              </a:rPr>
              <a:t>Email</a:t>
            </a:r>
          </a:p>
          <a:p>
            <a:pPr>
              <a:spcBef>
                <a:spcPct val="20000"/>
              </a:spcBef>
              <a:buClr>
                <a:srgbClr val="AFBD21"/>
              </a:buClr>
              <a:buFont typeface="Arial" pitchFamily="34" charset="0"/>
              <a:buChar char="•"/>
            </a:pPr>
            <a:r>
              <a:rPr lang="en-US" sz="2800" b="1" dirty="0">
                <a:latin typeface="Calibri" pitchFamily="34" charset="0"/>
              </a:rPr>
              <a:t>GPS</a:t>
            </a:r>
          </a:p>
          <a:p>
            <a:pPr>
              <a:spcBef>
                <a:spcPct val="20000"/>
              </a:spcBef>
              <a:buClr>
                <a:srgbClr val="AFBD21"/>
              </a:buClr>
              <a:buFont typeface="Arial" pitchFamily="34" charset="0"/>
              <a:buChar char="•"/>
            </a:pPr>
            <a:r>
              <a:rPr lang="en-US" sz="2800" b="1" dirty="0">
                <a:latin typeface="Calibri" pitchFamily="34" charset="0"/>
              </a:rPr>
              <a:t>Music</a:t>
            </a:r>
          </a:p>
          <a:p>
            <a:pPr>
              <a:spcBef>
                <a:spcPct val="20000"/>
              </a:spcBef>
              <a:buClr>
                <a:srgbClr val="AFBD21"/>
              </a:buClr>
              <a:buFont typeface="Arial" pitchFamily="34" charset="0"/>
              <a:buChar char="•"/>
            </a:pPr>
            <a:r>
              <a:rPr lang="en-US" sz="2800" b="1" dirty="0">
                <a:latin typeface="Calibri" pitchFamily="34" charset="0"/>
              </a:rPr>
              <a:t>Video</a:t>
            </a:r>
          </a:p>
          <a:p>
            <a:pPr>
              <a:spcBef>
                <a:spcPct val="20000"/>
              </a:spcBef>
              <a:buClr>
                <a:srgbClr val="AFBD21"/>
              </a:buClr>
              <a:buFont typeface="Arial" pitchFamily="34" charset="0"/>
              <a:buChar char="•"/>
            </a:pPr>
            <a:r>
              <a:rPr lang="en-US" sz="2800" b="1" dirty="0">
                <a:latin typeface="Calibri" pitchFamily="34" charset="0"/>
              </a:rPr>
              <a:t>Internet</a:t>
            </a:r>
          </a:p>
          <a:p>
            <a:pPr>
              <a:spcBef>
                <a:spcPct val="20000"/>
              </a:spcBef>
              <a:buClr>
                <a:srgbClr val="AFBD21"/>
              </a:buClr>
              <a:buFont typeface="Arial" pitchFamily="34" charset="0"/>
              <a:buChar char="•"/>
            </a:pPr>
            <a:r>
              <a:rPr lang="en-US" sz="2800" b="1" dirty="0">
                <a:latin typeface="Calibri" pitchFamily="34" charset="0"/>
              </a:rPr>
              <a:t>Apps</a:t>
            </a:r>
          </a:p>
        </p:txBody>
      </p:sp>
    </p:spTree>
    <p:extLst>
      <p:ext uri="{BB962C8B-B14F-4D97-AF65-F5344CB8AC3E}">
        <p14:creationId xmlns:p14="http://schemas.microsoft.com/office/powerpoint/2010/main" val="2010782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algn="r"/>
            <a:r>
              <a:rPr lang="en-US" sz="4000" i="1" dirty="0">
                <a:solidFill>
                  <a:schemeClr val="bg1">
                    <a:lumMod val="50000"/>
                  </a:schemeClr>
                </a:solidFill>
                <a:latin typeface="+mn-lt"/>
                <a:ea typeface="+mn-ea"/>
                <a:cs typeface="+mn-cs"/>
              </a:rPr>
              <a:t>Categories of </a:t>
            </a:r>
            <a:r>
              <a:rPr lang="en-US" sz="4000" i="1" dirty="0" err="1">
                <a:solidFill>
                  <a:schemeClr val="bg1">
                    <a:lumMod val="50000"/>
                  </a:schemeClr>
                </a:solidFill>
                <a:latin typeface="+mn-lt"/>
                <a:ea typeface="+mn-ea"/>
                <a:cs typeface="+mn-cs"/>
              </a:rPr>
              <a:t>mHealth</a:t>
            </a:r>
            <a:r>
              <a:rPr lang="en-US" sz="4000" i="1" dirty="0">
                <a:solidFill>
                  <a:schemeClr val="bg1">
                    <a:lumMod val="50000"/>
                  </a:schemeClr>
                </a:solidFill>
                <a:latin typeface="+mn-lt"/>
                <a:ea typeface="+mn-ea"/>
                <a:cs typeface="+mn-cs"/>
              </a:rPr>
              <a:t> Programs</a:t>
            </a:r>
          </a:p>
        </p:txBody>
      </p:sp>
      <p:sp>
        <p:nvSpPr>
          <p:cNvPr id="7171" name="Content Placeholder 2"/>
          <p:cNvSpPr>
            <a:spLocks noGrp="1"/>
          </p:cNvSpPr>
          <p:nvPr>
            <p:ph idx="1"/>
          </p:nvPr>
        </p:nvSpPr>
        <p:spPr>
          <a:xfrm>
            <a:off x="247650" y="1527175"/>
            <a:ext cx="8210550" cy="4453527"/>
          </a:xfrm>
        </p:spPr>
        <p:txBody>
          <a:bodyPr wrap="square">
            <a:spAutoFit/>
          </a:bodyPr>
          <a:lstStyle/>
          <a:p>
            <a:pPr marL="0" indent="0">
              <a:buNone/>
              <a:defRPr/>
            </a:pPr>
            <a:r>
              <a:rPr lang="en-US" b="1" dirty="0" smtClean="0">
                <a:ea typeface="ＭＳ Ｐゴシック" charset="-128"/>
              </a:rPr>
              <a:t>1. Client-centered</a:t>
            </a:r>
          </a:p>
          <a:p>
            <a:pPr marL="457200" lvl="1" indent="0">
              <a:buNone/>
              <a:defRPr/>
            </a:pPr>
            <a:endParaRPr lang="en-US" b="1" dirty="0" smtClean="0">
              <a:ea typeface="ＭＳ Ｐゴシック" charset="-128"/>
            </a:endParaRPr>
          </a:p>
          <a:p>
            <a:pPr marL="0" indent="0">
              <a:spcBef>
                <a:spcPts val="1800"/>
              </a:spcBef>
              <a:buNone/>
              <a:defRPr/>
            </a:pPr>
            <a:endParaRPr lang="hu-HU" b="1" dirty="0" smtClean="0">
              <a:ea typeface="ＭＳ Ｐゴシック" charset="-128"/>
            </a:endParaRPr>
          </a:p>
          <a:p>
            <a:pPr marL="0" indent="0">
              <a:spcBef>
                <a:spcPts val="1800"/>
              </a:spcBef>
              <a:buNone/>
              <a:defRPr/>
            </a:pPr>
            <a:endParaRPr lang="hu-HU" b="1" dirty="0">
              <a:ea typeface="ＭＳ Ｐゴシック" charset="-128"/>
            </a:endParaRPr>
          </a:p>
          <a:p>
            <a:pPr marL="0" indent="0">
              <a:spcBef>
                <a:spcPts val="1800"/>
              </a:spcBef>
              <a:buNone/>
              <a:defRPr/>
            </a:pPr>
            <a:r>
              <a:rPr lang="en-US" b="1" dirty="0" smtClean="0">
                <a:ea typeface="ＭＳ Ｐゴシック" charset="-128"/>
              </a:rPr>
              <a:t>2. Health system strengthening</a:t>
            </a:r>
          </a:p>
          <a:p>
            <a:pPr marL="0" indent="0">
              <a:buFont typeface="Arial" pitchFamily="34" charset="0"/>
              <a:buNone/>
              <a:defRPr/>
            </a:pPr>
            <a:endParaRPr lang="en-US" sz="3200" b="1" i="1" dirty="0" smtClean="0">
              <a:solidFill>
                <a:srgbClr val="F37421"/>
              </a:solidFill>
              <a:ea typeface="ＭＳ Ｐゴシック" charset="-128"/>
            </a:endParaRPr>
          </a:p>
          <a:p>
            <a:pPr marL="0" indent="0">
              <a:buFont typeface="Arial" pitchFamily="34" charset="0"/>
              <a:buNone/>
              <a:defRPr/>
            </a:pPr>
            <a:endParaRPr lang="en-US" sz="3200" b="1" i="1" dirty="0" smtClean="0">
              <a:solidFill>
                <a:srgbClr val="F37421"/>
              </a:solidFill>
              <a:ea typeface="ＭＳ Ｐゴシック" charset="-128"/>
            </a:endParaRPr>
          </a:p>
        </p:txBody>
      </p:sp>
      <p:pic>
        <p:nvPicPr>
          <p:cNvPr id="1026" name="Picture 2" descr="http://www.commcarehq.org/images/landing/screenshots/collect-dat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136" y="4712079"/>
            <a:ext cx="2636452" cy="16621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9566" y="1705634"/>
            <a:ext cx="2030731" cy="176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2" descr="C:\Documents and Settings\klengle\Desktop\SMS\Presentations\m4Rh Pictures\Phone Mess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75975">
            <a:off x="6929657" y="1263841"/>
            <a:ext cx="1847795" cy="265186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7">
            <a:extLst>
              <a:ext uri="{28A0092B-C50C-407E-A947-70E740481C1C}">
                <a14:useLocalDpi xmlns:a14="http://schemas.microsoft.com/office/drawing/2010/main" val="0"/>
              </a:ext>
            </a:extLst>
          </a:blip>
          <a:srcRect l="2494" t="7062" r="4490" b="34153"/>
          <a:stretch/>
        </p:blipFill>
        <p:spPr bwMode="auto">
          <a:xfrm>
            <a:off x="6347217" y="4061222"/>
            <a:ext cx="2041207" cy="28241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6163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gn="r"/>
            <a:r>
              <a:rPr lang="en-US" sz="4000" i="1" dirty="0">
                <a:solidFill>
                  <a:schemeClr val="bg1">
                    <a:lumMod val="50000"/>
                  </a:schemeClr>
                </a:solidFill>
                <a:latin typeface="+mn-lt"/>
                <a:ea typeface="+mn-ea"/>
                <a:cs typeface="+mn-cs"/>
              </a:rPr>
              <a:t>What is the Impact of mHealth?</a:t>
            </a:r>
          </a:p>
        </p:txBody>
      </p:sp>
      <p:sp>
        <p:nvSpPr>
          <p:cNvPr id="2" name="TextBox 1"/>
          <p:cNvSpPr txBox="1"/>
          <p:nvPr/>
        </p:nvSpPr>
        <p:spPr>
          <a:xfrm>
            <a:off x="647700" y="1324968"/>
            <a:ext cx="8039100" cy="4493538"/>
          </a:xfrm>
          <a:prstGeom prst="rect">
            <a:avLst/>
          </a:prstGeom>
          <a:noFill/>
        </p:spPr>
        <p:txBody>
          <a:bodyPr wrap="square" rtlCol="0">
            <a:spAutoFit/>
          </a:bodyPr>
          <a:lstStyle/>
          <a:p>
            <a:pPr marL="514350" indent="-514350">
              <a:spcBef>
                <a:spcPts val="600"/>
              </a:spcBef>
              <a:buFont typeface="+mj-lt"/>
              <a:buAutoNum type="arabicPeriod"/>
            </a:pPr>
            <a:r>
              <a:rPr lang="en-US" sz="2800" b="1" dirty="0" smtClean="0">
                <a:latin typeface="+mj-lt"/>
              </a:rPr>
              <a:t>Evidence on client-centered programs</a:t>
            </a:r>
          </a:p>
          <a:p>
            <a:pPr marL="800100" lvl="1" indent="-342900">
              <a:spcBef>
                <a:spcPts val="600"/>
              </a:spcBef>
              <a:buFont typeface="Courier New" pitchFamily="49" charset="0"/>
              <a:buChar char="o"/>
            </a:pPr>
            <a:r>
              <a:rPr lang="en-US" sz="2400" b="1" dirty="0" smtClean="0">
                <a:latin typeface="+mj-lt"/>
              </a:rPr>
              <a:t>Text message programs have high acceptability and may be effective for behavior change</a:t>
            </a:r>
          </a:p>
          <a:p>
            <a:pPr marL="800100" lvl="1" indent="-342900">
              <a:spcBef>
                <a:spcPts val="600"/>
              </a:spcBef>
              <a:buFont typeface="Courier New" pitchFamily="49" charset="0"/>
              <a:buChar char="o"/>
            </a:pPr>
            <a:endParaRPr lang="en-US" sz="2400" b="1" dirty="0" smtClean="0">
              <a:latin typeface="+mj-lt"/>
            </a:endParaRPr>
          </a:p>
          <a:p>
            <a:pPr marL="514350" indent="-514350">
              <a:spcBef>
                <a:spcPts val="1800"/>
              </a:spcBef>
              <a:buFont typeface="+mj-lt"/>
              <a:buAutoNum type="arabicPeriod"/>
            </a:pPr>
            <a:r>
              <a:rPr lang="en-US" sz="2800" b="1" dirty="0" smtClean="0">
                <a:latin typeface="+mj-lt"/>
              </a:rPr>
              <a:t>Evidence on health system strengthening programs</a:t>
            </a:r>
            <a:r>
              <a:rPr lang="en-US" sz="2800" b="1" dirty="0">
                <a:latin typeface="+mj-lt"/>
              </a:rPr>
              <a:t> </a:t>
            </a:r>
            <a:r>
              <a:rPr lang="en-US" sz="2800" b="1" dirty="0" smtClean="0">
                <a:latin typeface="+mj-lt"/>
              </a:rPr>
              <a:t>is sparse and still emerging</a:t>
            </a:r>
          </a:p>
          <a:p>
            <a:pPr marL="914400" lvl="1" indent="-457200">
              <a:spcBef>
                <a:spcPts val="600"/>
              </a:spcBef>
              <a:buFont typeface="Courier New" pitchFamily="49" charset="0"/>
              <a:buChar char="o"/>
            </a:pPr>
            <a:r>
              <a:rPr lang="en-US" sz="2400" b="1" dirty="0">
                <a:latin typeface="+mj-lt"/>
              </a:rPr>
              <a:t>I</a:t>
            </a:r>
            <a:r>
              <a:rPr lang="en-US" sz="2400" b="1" dirty="0" smtClean="0">
                <a:latin typeface="+mj-lt"/>
              </a:rPr>
              <a:t>mproved treatment compliance by health workers</a:t>
            </a:r>
          </a:p>
          <a:p>
            <a:pPr marL="914400" lvl="1" indent="-457200">
              <a:spcBef>
                <a:spcPts val="600"/>
              </a:spcBef>
              <a:buFont typeface="Courier New" pitchFamily="49" charset="0"/>
              <a:buChar char="o"/>
            </a:pPr>
            <a:r>
              <a:rPr lang="en-US" sz="2400" b="1" dirty="0" smtClean="0">
                <a:latin typeface="+mj-lt"/>
              </a:rPr>
              <a:t>Supply change management</a:t>
            </a:r>
          </a:p>
          <a:p>
            <a:pPr marL="914400" lvl="1" indent="-457200">
              <a:spcBef>
                <a:spcPts val="600"/>
              </a:spcBef>
              <a:buFont typeface="Courier New" pitchFamily="49" charset="0"/>
              <a:buChar char="o"/>
            </a:pPr>
            <a:r>
              <a:rPr lang="en-US" sz="2400" b="1" dirty="0" smtClean="0">
                <a:latin typeface="+mj-lt"/>
              </a:rPr>
              <a:t>More efficient delivery of community health services</a:t>
            </a:r>
            <a:endParaRPr lang="en-US" sz="2400" b="1" dirty="0">
              <a:latin typeface="+mj-lt"/>
            </a:endParaRPr>
          </a:p>
          <a:p>
            <a:endParaRPr lang="en-US" dirty="0"/>
          </a:p>
        </p:txBody>
      </p:sp>
      <p:sp>
        <p:nvSpPr>
          <p:cNvPr id="3" name="TextBox 2"/>
          <p:cNvSpPr txBox="1"/>
          <p:nvPr/>
        </p:nvSpPr>
        <p:spPr>
          <a:xfrm>
            <a:off x="457200" y="6074675"/>
            <a:ext cx="6992203" cy="738664"/>
          </a:xfrm>
          <a:prstGeom prst="rect">
            <a:avLst/>
          </a:prstGeom>
          <a:noFill/>
        </p:spPr>
        <p:txBody>
          <a:bodyPr wrap="square" rtlCol="0">
            <a:spAutoFit/>
          </a:bodyPr>
          <a:lstStyle/>
          <a:p>
            <a:r>
              <a:rPr lang="en-US" sz="1400" dirty="0" smtClean="0">
                <a:latin typeface="+mj-lt"/>
              </a:rPr>
              <a:t>(Sources: </a:t>
            </a:r>
            <a:r>
              <a:rPr lang="en-US" sz="1400" dirty="0" err="1" smtClean="0">
                <a:latin typeface="+mj-lt"/>
              </a:rPr>
              <a:t>Deglise</a:t>
            </a:r>
            <a:r>
              <a:rPr lang="en-US" sz="1400" dirty="0" smtClean="0">
                <a:latin typeface="+mj-lt"/>
              </a:rPr>
              <a:t> 2012, Cole-Lewis 2010, </a:t>
            </a:r>
            <a:r>
              <a:rPr lang="en-US" sz="1400" dirty="0" err="1" smtClean="0">
                <a:latin typeface="+mj-lt"/>
              </a:rPr>
              <a:t>Gurman</a:t>
            </a:r>
            <a:r>
              <a:rPr lang="en-US" sz="1400" dirty="0" smtClean="0">
                <a:latin typeface="+mj-lt"/>
              </a:rPr>
              <a:t> 2012, Horvath 2012, de </a:t>
            </a:r>
            <a:r>
              <a:rPr lang="en-US" sz="1400" dirty="0" err="1" smtClean="0">
                <a:latin typeface="+mj-lt"/>
              </a:rPr>
              <a:t>Tolly</a:t>
            </a:r>
            <a:r>
              <a:rPr lang="en-US" sz="1400" dirty="0">
                <a:latin typeface="+mj-lt"/>
              </a:rPr>
              <a:t> </a:t>
            </a:r>
            <a:r>
              <a:rPr lang="en-US" sz="1400" dirty="0" smtClean="0">
                <a:latin typeface="+mj-lt"/>
              </a:rPr>
              <a:t>2012, Gold 2010, </a:t>
            </a:r>
            <a:r>
              <a:rPr lang="en-US" sz="1400" dirty="0" err="1" smtClean="0">
                <a:latin typeface="+mj-lt"/>
              </a:rPr>
              <a:t>Florez-Arrango</a:t>
            </a:r>
            <a:r>
              <a:rPr lang="en-US" sz="1400" dirty="0" smtClean="0">
                <a:latin typeface="+mj-lt"/>
              </a:rPr>
              <a:t> 2011, </a:t>
            </a:r>
            <a:r>
              <a:rPr lang="en-US" sz="1400" dirty="0" err="1" smtClean="0">
                <a:latin typeface="+mj-lt"/>
              </a:rPr>
              <a:t>Zurovac</a:t>
            </a:r>
            <a:r>
              <a:rPr lang="en-US" sz="1400" dirty="0" smtClean="0">
                <a:latin typeface="+mj-lt"/>
              </a:rPr>
              <a:t> 2012, Barrington 2010, Lemay 2012, L’Engle et al. 2012, </a:t>
            </a:r>
            <a:r>
              <a:rPr lang="en-US" sz="1400" dirty="0" err="1" smtClean="0">
                <a:latin typeface="+mj-lt"/>
              </a:rPr>
              <a:t>Castano</a:t>
            </a:r>
            <a:r>
              <a:rPr lang="en-US" sz="1400" dirty="0" smtClean="0">
                <a:latin typeface="+mj-lt"/>
              </a:rPr>
              <a:t> et al. 2012.)</a:t>
            </a:r>
            <a:endParaRPr lang="en-US" sz="1400" dirty="0">
              <a:latin typeface="+mj-lt"/>
            </a:endParaRPr>
          </a:p>
        </p:txBody>
      </p:sp>
    </p:spTree>
    <p:extLst>
      <p:ext uri="{BB962C8B-B14F-4D97-AF65-F5344CB8AC3E}">
        <p14:creationId xmlns:p14="http://schemas.microsoft.com/office/powerpoint/2010/main" val="723828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3082"/>
            <a:ext cx="8229600" cy="1143000"/>
          </a:xfrm>
        </p:spPr>
        <p:txBody>
          <a:bodyPr>
            <a:noAutofit/>
          </a:bodyPr>
          <a:lstStyle/>
          <a:p>
            <a:pPr algn="r"/>
            <a:r>
              <a:rPr lang="en-US" sz="4000" i="1" dirty="0">
                <a:solidFill>
                  <a:schemeClr val="bg1">
                    <a:lumMod val="50000"/>
                  </a:schemeClr>
                </a:solidFill>
                <a:latin typeface="+mn-lt"/>
                <a:ea typeface="+mn-ea"/>
                <a:cs typeface="+mn-cs"/>
              </a:rPr>
              <a:t>Peer Reviewed Evidence on mHealth for Family Planning</a:t>
            </a:r>
          </a:p>
        </p:txBody>
      </p:sp>
      <p:sp>
        <p:nvSpPr>
          <p:cNvPr id="2" name="TextBox 1"/>
          <p:cNvSpPr txBox="1"/>
          <p:nvPr/>
        </p:nvSpPr>
        <p:spPr>
          <a:xfrm>
            <a:off x="647700" y="1186157"/>
            <a:ext cx="8039100" cy="4888518"/>
          </a:xfrm>
          <a:prstGeom prst="rect">
            <a:avLst/>
          </a:prstGeom>
          <a:noFill/>
        </p:spPr>
        <p:txBody>
          <a:bodyPr wrap="square" rtlCol="0">
            <a:spAutoFit/>
          </a:bodyPr>
          <a:lstStyle/>
          <a:p>
            <a:pPr marL="457200" indent="-457200">
              <a:spcBef>
                <a:spcPts val="600"/>
              </a:spcBef>
              <a:buFont typeface="Arial" pitchFamily="34" charset="0"/>
              <a:buChar char="•"/>
            </a:pPr>
            <a:r>
              <a:rPr lang="en-US" sz="2800" b="1" dirty="0" smtClean="0">
                <a:latin typeface="+mj-lt"/>
              </a:rPr>
              <a:t>Knowledge for Health (Malawi)</a:t>
            </a:r>
          </a:p>
          <a:p>
            <a:pPr marL="800100" lvl="1" indent="-342900">
              <a:spcBef>
                <a:spcPts val="300"/>
              </a:spcBef>
              <a:buFont typeface="Courier New" pitchFamily="49" charset="0"/>
              <a:buChar char="o"/>
            </a:pPr>
            <a:r>
              <a:rPr lang="en-US" sz="2400" b="1" dirty="0" smtClean="0">
                <a:latin typeface="+mj-lt"/>
              </a:rPr>
              <a:t>SMS, phone calls are 4 times cheaper and 134 times more efficient than traveling to talk with supervisors</a:t>
            </a:r>
          </a:p>
          <a:p>
            <a:pPr marL="457200" indent="-457200">
              <a:spcBef>
                <a:spcPts val="1600"/>
              </a:spcBef>
              <a:buFont typeface="Arial" pitchFamily="34" charset="0"/>
              <a:buChar char="•"/>
            </a:pPr>
            <a:r>
              <a:rPr lang="en-US" sz="2800" b="1" dirty="0" smtClean="0">
                <a:latin typeface="+mj-lt"/>
              </a:rPr>
              <a:t>Mobile for Reproductive Health (Tanzania)</a:t>
            </a:r>
          </a:p>
          <a:p>
            <a:pPr marL="914400" lvl="1" indent="-457200">
              <a:spcBef>
                <a:spcPts val="600"/>
              </a:spcBef>
              <a:buFont typeface="Courier New" pitchFamily="49" charset="0"/>
              <a:buChar char="o"/>
            </a:pPr>
            <a:r>
              <a:rPr lang="en-US" sz="2400" b="1" dirty="0" smtClean="0">
                <a:latin typeface="+mj-lt"/>
              </a:rPr>
              <a:t>FP information can be delivered via mobile phone to different population segments</a:t>
            </a:r>
          </a:p>
          <a:p>
            <a:pPr marL="914400" lvl="1" indent="-457200">
              <a:spcBef>
                <a:spcPts val="300"/>
              </a:spcBef>
              <a:buFont typeface="Courier New" pitchFamily="49" charset="0"/>
              <a:buChar char="o"/>
            </a:pPr>
            <a:r>
              <a:rPr lang="en-US" sz="2400" b="1" dirty="0" smtClean="0">
                <a:latin typeface="+mj-lt"/>
              </a:rPr>
              <a:t>Has potential to impact contraceptive use</a:t>
            </a:r>
          </a:p>
          <a:p>
            <a:pPr lvl="1" indent="-457200">
              <a:spcBef>
                <a:spcPts val="1600"/>
              </a:spcBef>
              <a:buFont typeface="Arial" pitchFamily="34" charset="0"/>
              <a:buChar char="•"/>
            </a:pPr>
            <a:r>
              <a:rPr lang="en-US" sz="2800" b="1" dirty="0">
                <a:latin typeface="+mj-lt"/>
              </a:rPr>
              <a:t>Effect of daily </a:t>
            </a:r>
            <a:r>
              <a:rPr lang="en-US" sz="2800" b="1" dirty="0" smtClean="0">
                <a:latin typeface="+mj-lt"/>
              </a:rPr>
              <a:t>SMS </a:t>
            </a:r>
            <a:r>
              <a:rPr lang="en-US" sz="2800" b="1" dirty="0">
                <a:latin typeface="+mj-lt"/>
              </a:rPr>
              <a:t>on OCP </a:t>
            </a:r>
            <a:r>
              <a:rPr lang="en-US" sz="2800" b="1" dirty="0" smtClean="0">
                <a:latin typeface="+mj-lt"/>
              </a:rPr>
              <a:t>continuation (USA)</a:t>
            </a:r>
          </a:p>
          <a:p>
            <a:pPr marL="914400" lvl="1" indent="-457200">
              <a:spcBef>
                <a:spcPts val="600"/>
              </a:spcBef>
              <a:buFont typeface="Courier New" pitchFamily="49" charset="0"/>
              <a:buChar char="o"/>
            </a:pPr>
            <a:r>
              <a:rPr lang="en-US" sz="2400" b="1" dirty="0">
                <a:latin typeface="+mj-lt"/>
              </a:rPr>
              <a:t>At six months, women </a:t>
            </a:r>
            <a:r>
              <a:rPr lang="en-US" sz="2400" b="1" dirty="0" smtClean="0">
                <a:latin typeface="+mj-lt"/>
              </a:rPr>
              <a:t>in intervention group were significantly more </a:t>
            </a:r>
            <a:r>
              <a:rPr lang="en-US" sz="2400" b="1" dirty="0">
                <a:latin typeface="+mj-lt"/>
              </a:rPr>
              <a:t>likely to continue OCPs </a:t>
            </a:r>
          </a:p>
          <a:p>
            <a:endParaRPr lang="en-US" dirty="0"/>
          </a:p>
        </p:txBody>
      </p:sp>
      <p:sp>
        <p:nvSpPr>
          <p:cNvPr id="3" name="TextBox 2"/>
          <p:cNvSpPr txBox="1"/>
          <p:nvPr/>
        </p:nvSpPr>
        <p:spPr>
          <a:xfrm>
            <a:off x="647700" y="6074675"/>
            <a:ext cx="6801703" cy="307777"/>
          </a:xfrm>
          <a:prstGeom prst="rect">
            <a:avLst/>
          </a:prstGeom>
          <a:noFill/>
        </p:spPr>
        <p:txBody>
          <a:bodyPr wrap="square" rtlCol="0">
            <a:spAutoFit/>
          </a:bodyPr>
          <a:lstStyle/>
          <a:p>
            <a:r>
              <a:rPr lang="en-US" sz="1400" dirty="0" smtClean="0">
                <a:latin typeface="+mj-lt"/>
              </a:rPr>
              <a:t>(Sources: Lemay 2012, L’Engle et al. 2012, </a:t>
            </a:r>
            <a:r>
              <a:rPr lang="en-US" sz="1400" dirty="0" err="1" smtClean="0">
                <a:latin typeface="+mj-lt"/>
              </a:rPr>
              <a:t>Castano</a:t>
            </a:r>
            <a:r>
              <a:rPr lang="en-US" sz="1400" dirty="0" smtClean="0">
                <a:latin typeface="+mj-lt"/>
              </a:rPr>
              <a:t> et al. 2012.)</a:t>
            </a:r>
            <a:endParaRPr lang="en-US" sz="1400" dirty="0">
              <a:latin typeface="+mj-lt"/>
            </a:endParaRPr>
          </a:p>
        </p:txBody>
      </p:sp>
    </p:spTree>
    <p:extLst>
      <p:ext uri="{BB962C8B-B14F-4D97-AF65-F5344CB8AC3E}">
        <p14:creationId xmlns:p14="http://schemas.microsoft.com/office/powerpoint/2010/main" val="406403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est.developmentwork.net/images/stories/Nodexl%20social%20network%20visualization%20example%201.png"/>
          <p:cNvPicPr>
            <a:picLocks noChangeAspect="1" noChangeArrowheads="1"/>
          </p:cNvPicPr>
          <p:nvPr/>
        </p:nvPicPr>
        <p:blipFill rotWithShape="1">
          <a:blip r:embed="rId3">
            <a:extLst>
              <a:ext uri="{28A0092B-C50C-407E-A947-70E740481C1C}">
                <a14:useLocalDpi xmlns:a14="http://schemas.microsoft.com/office/drawing/2010/main" val="0"/>
              </a:ext>
            </a:extLst>
          </a:blip>
          <a:srcRect r="20406"/>
          <a:stretch/>
        </p:blipFill>
        <p:spPr bwMode="auto">
          <a:xfrm>
            <a:off x="7492" y="855746"/>
            <a:ext cx="7804867" cy="6000441"/>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5508104" y="1844824"/>
            <a:ext cx="3635896" cy="2862322"/>
          </a:xfrm>
          <a:prstGeom prst="rect">
            <a:avLst/>
          </a:prstGeom>
          <a:noFill/>
        </p:spPr>
        <p:txBody>
          <a:bodyPr wrap="square" rtlCol="0">
            <a:spAutoFit/>
          </a:bodyPr>
          <a:lstStyle/>
          <a:p>
            <a:r>
              <a:rPr lang="hu-HU" sz="4400" i="1" dirty="0">
                <a:solidFill>
                  <a:schemeClr val="tx1">
                    <a:lumMod val="95000"/>
                    <a:lumOff val="5000"/>
                  </a:schemeClr>
                </a:solidFill>
              </a:rPr>
              <a:t>Network</a:t>
            </a:r>
          </a:p>
          <a:p>
            <a:r>
              <a:rPr lang="hu-HU" sz="4400" i="1" dirty="0">
                <a:solidFill>
                  <a:schemeClr val="tx1">
                    <a:lumMod val="95000"/>
                    <a:lumOff val="5000"/>
                  </a:schemeClr>
                </a:solidFill>
              </a:rPr>
              <a:t>Strategy</a:t>
            </a:r>
          </a:p>
          <a:p>
            <a:r>
              <a:rPr lang="hu-HU" sz="4400" i="1" dirty="0">
                <a:solidFill>
                  <a:schemeClr val="tx1">
                    <a:lumMod val="95000"/>
                    <a:lumOff val="5000"/>
                  </a:schemeClr>
                </a:solidFill>
              </a:rPr>
              <a:t>Solution</a:t>
            </a:r>
          </a:p>
          <a:p>
            <a:r>
              <a:rPr lang="hu-HU" sz="4400" i="1" dirty="0">
                <a:solidFill>
                  <a:schemeClr val="tx1">
                    <a:lumMod val="95000"/>
                    <a:lumOff val="5000"/>
                  </a:schemeClr>
                </a:solidFill>
              </a:rPr>
              <a:t>Growth</a:t>
            </a:r>
          </a:p>
        </p:txBody>
      </p:sp>
      <p:pic>
        <p:nvPicPr>
          <p:cNvPr id="5" name="Picture 2" descr="Címl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30195"/>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199" y="0"/>
            <a:ext cx="8523027" cy="984250"/>
          </a:xfrm>
        </p:spPr>
        <p:txBody>
          <a:bodyPr>
            <a:normAutofit/>
          </a:bodyPr>
          <a:lstStyle/>
          <a:p>
            <a:pPr algn="r"/>
            <a:r>
              <a:rPr lang="en-US" sz="4000" i="1" dirty="0">
                <a:solidFill>
                  <a:schemeClr val="bg1">
                    <a:lumMod val="50000"/>
                  </a:schemeClr>
                </a:solidFill>
                <a:latin typeface="+mn-lt"/>
                <a:ea typeface="+mn-ea"/>
                <a:cs typeface="+mn-cs"/>
              </a:rPr>
              <a:t>Evidence on mHealth for Other Topics</a:t>
            </a:r>
          </a:p>
        </p:txBody>
      </p:sp>
      <p:sp>
        <p:nvSpPr>
          <p:cNvPr id="2" name="TextBox 1"/>
          <p:cNvSpPr txBox="1"/>
          <p:nvPr/>
        </p:nvSpPr>
        <p:spPr>
          <a:xfrm>
            <a:off x="590550" y="1201850"/>
            <a:ext cx="8332526" cy="4613571"/>
          </a:xfrm>
          <a:prstGeom prst="rect">
            <a:avLst/>
          </a:prstGeom>
          <a:noFill/>
        </p:spPr>
        <p:txBody>
          <a:bodyPr wrap="square" rtlCol="0">
            <a:spAutoFit/>
          </a:bodyPr>
          <a:lstStyle/>
          <a:p>
            <a:pPr marL="457200" indent="-457200">
              <a:lnSpc>
                <a:spcPct val="95000"/>
              </a:lnSpc>
              <a:spcBef>
                <a:spcPts val="600"/>
              </a:spcBef>
              <a:buFont typeface="Arial" pitchFamily="34" charset="0"/>
              <a:buChar char="•"/>
            </a:pPr>
            <a:r>
              <a:rPr lang="en-US" sz="2700" b="1" dirty="0" smtClean="0">
                <a:latin typeface="+mj-lt"/>
              </a:rPr>
              <a:t>SEXINFO (USA)</a:t>
            </a:r>
          </a:p>
          <a:p>
            <a:pPr marL="914400" lvl="1" indent="-457200">
              <a:lnSpc>
                <a:spcPct val="95000"/>
              </a:lnSpc>
              <a:spcBef>
                <a:spcPts val="300"/>
              </a:spcBef>
              <a:buFont typeface="Courier New" pitchFamily="49" charset="0"/>
              <a:buChar char="o"/>
            </a:pPr>
            <a:r>
              <a:rPr lang="en-US" sz="2400" b="1" dirty="0" smtClean="0">
                <a:latin typeface="+mj-lt"/>
              </a:rPr>
              <a:t>Text messaging is an acceptable way for youths to receive information and service referrals</a:t>
            </a:r>
          </a:p>
          <a:p>
            <a:pPr marL="457200" indent="-457200">
              <a:lnSpc>
                <a:spcPct val="95000"/>
              </a:lnSpc>
              <a:spcBef>
                <a:spcPts val="1600"/>
              </a:spcBef>
              <a:buFont typeface="Arial" pitchFamily="34" charset="0"/>
              <a:buChar char="•"/>
            </a:pPr>
            <a:r>
              <a:rPr lang="en-US" sz="2700" b="1" dirty="0" smtClean="0">
                <a:latin typeface="+mj-lt"/>
              </a:rPr>
              <a:t>Mobile technologies improve adherence to ART in Africa (Kenya, </a:t>
            </a:r>
            <a:r>
              <a:rPr lang="en-US" sz="2700" b="1" dirty="0" err="1" smtClean="0">
                <a:latin typeface="+mj-lt"/>
              </a:rPr>
              <a:t>WelTel</a:t>
            </a:r>
            <a:r>
              <a:rPr lang="en-US" sz="2700" b="1" dirty="0" smtClean="0">
                <a:latin typeface="+mj-lt"/>
              </a:rPr>
              <a:t> Kenya)</a:t>
            </a:r>
          </a:p>
          <a:p>
            <a:pPr lvl="1" indent="-457200">
              <a:lnSpc>
                <a:spcPct val="95000"/>
              </a:lnSpc>
              <a:spcBef>
                <a:spcPts val="1600"/>
              </a:spcBef>
              <a:buFont typeface="Arial" pitchFamily="34" charset="0"/>
              <a:buChar char="•"/>
            </a:pPr>
            <a:r>
              <a:rPr lang="en-US" sz="2700" b="1" dirty="0">
                <a:latin typeface="+mj-lt"/>
              </a:rPr>
              <a:t>Wired Mothers (Zanzibar)</a:t>
            </a:r>
          </a:p>
          <a:p>
            <a:pPr lvl="2" indent="-457200">
              <a:lnSpc>
                <a:spcPct val="95000"/>
              </a:lnSpc>
              <a:spcBef>
                <a:spcPts val="300"/>
              </a:spcBef>
              <a:buFont typeface="Courier New" pitchFamily="49" charset="0"/>
              <a:buChar char="o"/>
            </a:pPr>
            <a:r>
              <a:rPr lang="en-US" sz="2400" b="1" dirty="0" smtClean="0">
                <a:latin typeface="+mj-lt"/>
              </a:rPr>
              <a:t>SMS reminders increased skilled delivery attendance</a:t>
            </a:r>
          </a:p>
          <a:p>
            <a:pPr lvl="1" indent="-457200">
              <a:lnSpc>
                <a:spcPct val="95000"/>
              </a:lnSpc>
              <a:spcBef>
                <a:spcPts val="1600"/>
              </a:spcBef>
              <a:buFont typeface="Arial" pitchFamily="34" charset="0"/>
              <a:buChar char="•"/>
            </a:pPr>
            <a:r>
              <a:rPr lang="en-US" sz="2700" b="1" dirty="0" smtClean="0">
                <a:latin typeface="+mj-lt"/>
              </a:rPr>
              <a:t>Effect of mobile phone reminders on health workers’ adherence to malaria treatment guidelines (Kenya)</a:t>
            </a:r>
          </a:p>
          <a:p>
            <a:pPr lvl="2" indent="-457200">
              <a:spcBef>
                <a:spcPts val="300"/>
              </a:spcBef>
              <a:buFont typeface="Courier New" pitchFamily="49" charset="0"/>
              <a:buChar char="o"/>
            </a:pPr>
            <a:r>
              <a:rPr lang="en-US" sz="2400" b="1" dirty="0" smtClean="0">
                <a:latin typeface="+mj-lt"/>
              </a:rPr>
              <a:t>SMS reminders improved malaria case management</a:t>
            </a:r>
            <a:endParaRPr lang="en-US" sz="2400" b="1" dirty="0">
              <a:latin typeface="+mj-lt"/>
            </a:endParaRPr>
          </a:p>
        </p:txBody>
      </p:sp>
      <p:sp>
        <p:nvSpPr>
          <p:cNvPr id="3" name="TextBox 2"/>
          <p:cNvSpPr txBox="1"/>
          <p:nvPr/>
        </p:nvSpPr>
        <p:spPr>
          <a:xfrm>
            <a:off x="647700" y="6089744"/>
            <a:ext cx="6801703" cy="523220"/>
          </a:xfrm>
          <a:prstGeom prst="rect">
            <a:avLst/>
          </a:prstGeom>
          <a:noFill/>
        </p:spPr>
        <p:txBody>
          <a:bodyPr wrap="square" rtlCol="0">
            <a:spAutoFit/>
          </a:bodyPr>
          <a:lstStyle/>
          <a:p>
            <a:r>
              <a:rPr lang="en-US" sz="1400" dirty="0" smtClean="0">
                <a:latin typeface="+mj-lt"/>
              </a:rPr>
              <a:t>(Sources: Levine et al. 2012, Pop-</a:t>
            </a:r>
            <a:r>
              <a:rPr lang="en-US" sz="1400" dirty="0" err="1" smtClean="0">
                <a:latin typeface="+mj-lt"/>
              </a:rPr>
              <a:t>Eleches</a:t>
            </a:r>
            <a:r>
              <a:rPr lang="en-US" sz="1400" dirty="0" smtClean="0">
                <a:latin typeface="+mj-lt"/>
              </a:rPr>
              <a:t> et al. 2012, Lester et al. 2012, Lund et al. 2012, </a:t>
            </a:r>
            <a:r>
              <a:rPr lang="en-US" sz="1400" dirty="0" err="1" smtClean="0">
                <a:latin typeface="+mj-lt"/>
              </a:rPr>
              <a:t>Zurovac</a:t>
            </a:r>
            <a:r>
              <a:rPr lang="en-US" sz="1400" dirty="0" smtClean="0">
                <a:latin typeface="+mj-lt"/>
              </a:rPr>
              <a:t> et al. 2012.)</a:t>
            </a:r>
            <a:endParaRPr lang="en-US" sz="1400" dirty="0">
              <a:latin typeface="+mj-lt"/>
            </a:endParaRPr>
          </a:p>
        </p:txBody>
      </p:sp>
    </p:spTree>
    <p:extLst>
      <p:ext uri="{BB962C8B-B14F-4D97-AF65-F5344CB8AC3E}">
        <p14:creationId xmlns:p14="http://schemas.microsoft.com/office/powerpoint/2010/main" val="1764517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199" y="0"/>
            <a:ext cx="8523027" cy="984250"/>
          </a:xfrm>
        </p:spPr>
        <p:txBody>
          <a:bodyPr>
            <a:normAutofit/>
          </a:bodyPr>
          <a:lstStyle/>
          <a:p>
            <a:pPr algn="r"/>
            <a:r>
              <a:rPr lang="en-US" sz="4000" i="1" dirty="0">
                <a:solidFill>
                  <a:schemeClr val="bg1">
                    <a:lumMod val="50000"/>
                  </a:schemeClr>
                </a:solidFill>
                <a:latin typeface="+mn-lt"/>
                <a:ea typeface="+mn-ea"/>
                <a:cs typeface="+mn-cs"/>
              </a:rPr>
              <a:t>Evidence on mHealth for Other Topics </a:t>
            </a:r>
          </a:p>
        </p:txBody>
      </p:sp>
      <p:sp>
        <p:nvSpPr>
          <p:cNvPr id="2" name="TextBox 1"/>
          <p:cNvSpPr txBox="1"/>
          <p:nvPr/>
        </p:nvSpPr>
        <p:spPr>
          <a:xfrm>
            <a:off x="590550" y="1587394"/>
            <a:ext cx="8058150" cy="3838487"/>
          </a:xfrm>
          <a:prstGeom prst="rect">
            <a:avLst/>
          </a:prstGeom>
          <a:noFill/>
        </p:spPr>
        <p:txBody>
          <a:bodyPr wrap="square" rtlCol="0">
            <a:spAutoFit/>
          </a:bodyPr>
          <a:lstStyle/>
          <a:p>
            <a:pPr marL="457200" indent="-457200">
              <a:lnSpc>
                <a:spcPct val="95000"/>
              </a:lnSpc>
              <a:spcBef>
                <a:spcPts val="600"/>
              </a:spcBef>
              <a:buFont typeface="Arial" pitchFamily="34" charset="0"/>
              <a:buChar char="•"/>
            </a:pPr>
            <a:r>
              <a:rPr lang="en-US" sz="2800" b="1" dirty="0" smtClean="0">
                <a:latin typeface="+mj-lt"/>
              </a:rPr>
              <a:t>Mobile rich media job aids for CHWs (Columbia)</a:t>
            </a:r>
          </a:p>
          <a:p>
            <a:pPr marL="914400" lvl="1" indent="-457200">
              <a:lnSpc>
                <a:spcPct val="95000"/>
              </a:lnSpc>
              <a:spcBef>
                <a:spcPts val="300"/>
              </a:spcBef>
              <a:buFont typeface="Courier New" pitchFamily="49" charset="0"/>
              <a:buChar char="o"/>
            </a:pPr>
            <a:r>
              <a:rPr lang="en-US" sz="2400" b="1" dirty="0" smtClean="0">
                <a:latin typeface="+mj-lt"/>
              </a:rPr>
              <a:t>Rich media clinical guidelines reduces CHW errors</a:t>
            </a:r>
          </a:p>
          <a:p>
            <a:pPr marL="457200" indent="-457200">
              <a:lnSpc>
                <a:spcPct val="95000"/>
              </a:lnSpc>
              <a:spcBef>
                <a:spcPts val="2000"/>
              </a:spcBef>
              <a:buFont typeface="Arial" pitchFamily="34" charset="0"/>
              <a:buChar char="•"/>
            </a:pPr>
            <a:r>
              <a:rPr lang="en-US" sz="2800" b="1" dirty="0" smtClean="0">
                <a:latin typeface="+mj-lt"/>
              </a:rPr>
              <a:t>SMS for life (Tanzania)</a:t>
            </a:r>
          </a:p>
          <a:p>
            <a:pPr marL="914400" lvl="1" indent="-457200">
              <a:lnSpc>
                <a:spcPct val="95000"/>
              </a:lnSpc>
              <a:spcBef>
                <a:spcPts val="600"/>
              </a:spcBef>
              <a:buFont typeface="Courier New" pitchFamily="49" charset="0"/>
              <a:buChar char="o"/>
            </a:pPr>
            <a:r>
              <a:rPr lang="en-US" sz="2400" b="1" dirty="0" smtClean="0">
                <a:latin typeface="+mj-lt"/>
              </a:rPr>
              <a:t>SMS reporting reduced stock-outs of anti-</a:t>
            </a:r>
            <a:r>
              <a:rPr lang="en-US" sz="2400" b="1" dirty="0" err="1" smtClean="0">
                <a:latin typeface="+mj-lt"/>
              </a:rPr>
              <a:t>malarials</a:t>
            </a:r>
            <a:endParaRPr lang="en-US" sz="2400" b="1" dirty="0" smtClean="0">
              <a:latin typeface="+mj-lt"/>
            </a:endParaRPr>
          </a:p>
          <a:p>
            <a:pPr lvl="1" indent="-457200">
              <a:lnSpc>
                <a:spcPct val="95000"/>
              </a:lnSpc>
              <a:spcBef>
                <a:spcPts val="2000"/>
              </a:spcBef>
              <a:buFont typeface="Arial" pitchFamily="34" charset="0"/>
              <a:buChar char="•"/>
            </a:pPr>
            <a:r>
              <a:rPr lang="en-US" sz="2800" b="1" dirty="0" smtClean="0">
                <a:latin typeface="+mj-lt"/>
              </a:rPr>
              <a:t>Impact of </a:t>
            </a:r>
            <a:r>
              <a:rPr lang="en-US" sz="2800" b="1" dirty="0" err="1" smtClean="0">
                <a:latin typeface="+mj-lt"/>
              </a:rPr>
              <a:t>mhealth</a:t>
            </a:r>
            <a:r>
              <a:rPr lang="en-US" sz="2800" b="1" dirty="0" smtClean="0">
                <a:latin typeface="+mj-lt"/>
              </a:rPr>
              <a:t> intervention for peer health workers on AIDS care in rural Uganda</a:t>
            </a:r>
            <a:endParaRPr lang="en-US" sz="2800" b="1" dirty="0">
              <a:latin typeface="+mj-lt"/>
            </a:endParaRPr>
          </a:p>
          <a:p>
            <a:pPr lvl="2" indent="-457200">
              <a:lnSpc>
                <a:spcPct val="95000"/>
              </a:lnSpc>
              <a:spcBef>
                <a:spcPts val="600"/>
              </a:spcBef>
              <a:buFont typeface="Courier New" pitchFamily="49" charset="0"/>
              <a:buChar char="o"/>
            </a:pPr>
            <a:r>
              <a:rPr lang="en-US" sz="2400" b="1" dirty="0" smtClean="0">
                <a:latin typeface="+mj-lt"/>
              </a:rPr>
              <a:t>Reporting on patient-specific clinical information showed no improvement in outcomes</a:t>
            </a:r>
          </a:p>
        </p:txBody>
      </p:sp>
      <p:sp>
        <p:nvSpPr>
          <p:cNvPr id="3" name="TextBox 2"/>
          <p:cNvSpPr txBox="1"/>
          <p:nvPr/>
        </p:nvSpPr>
        <p:spPr>
          <a:xfrm>
            <a:off x="647700" y="6130688"/>
            <a:ext cx="6801703" cy="307777"/>
          </a:xfrm>
          <a:prstGeom prst="rect">
            <a:avLst/>
          </a:prstGeom>
          <a:noFill/>
        </p:spPr>
        <p:txBody>
          <a:bodyPr wrap="square" rtlCol="0">
            <a:spAutoFit/>
          </a:bodyPr>
          <a:lstStyle/>
          <a:p>
            <a:r>
              <a:rPr lang="en-US" sz="1400" dirty="0" smtClean="0">
                <a:latin typeface="+mj-lt"/>
              </a:rPr>
              <a:t>(Sources: </a:t>
            </a:r>
            <a:r>
              <a:rPr lang="en-US" sz="1400" dirty="0" err="1" smtClean="0">
                <a:latin typeface="+mj-lt"/>
              </a:rPr>
              <a:t>Florez-Arrango</a:t>
            </a:r>
            <a:r>
              <a:rPr lang="en-US" sz="1400" dirty="0" smtClean="0">
                <a:latin typeface="+mj-lt"/>
              </a:rPr>
              <a:t> et al. 2011, </a:t>
            </a:r>
            <a:r>
              <a:rPr lang="en-US" sz="1400" dirty="0" err="1" smtClean="0">
                <a:latin typeface="+mj-lt"/>
              </a:rPr>
              <a:t>Barrinton</a:t>
            </a:r>
            <a:r>
              <a:rPr lang="en-US" sz="1400" dirty="0" smtClean="0">
                <a:latin typeface="+mj-lt"/>
              </a:rPr>
              <a:t> et al. 2010, Chang et al. 2011)</a:t>
            </a:r>
            <a:endParaRPr lang="en-US" sz="1400" dirty="0">
              <a:latin typeface="+mj-lt"/>
            </a:endParaRPr>
          </a:p>
        </p:txBody>
      </p:sp>
      <p:sp>
        <p:nvSpPr>
          <p:cNvPr id="4" name="TextBox 3"/>
          <p:cNvSpPr txBox="1"/>
          <p:nvPr/>
        </p:nvSpPr>
        <p:spPr>
          <a:xfrm>
            <a:off x="647700" y="1081582"/>
            <a:ext cx="2423046" cy="369332"/>
          </a:xfrm>
          <a:prstGeom prst="rect">
            <a:avLst/>
          </a:prstGeom>
          <a:noFill/>
        </p:spPr>
        <p:txBody>
          <a:bodyPr wrap="square" rtlCol="0">
            <a:spAutoFit/>
          </a:bodyPr>
          <a:lstStyle/>
          <a:p>
            <a:r>
              <a:rPr lang="en-US" i="1" dirty="0" smtClean="0">
                <a:solidFill>
                  <a:srgbClr val="5C6F7A"/>
                </a:solidFill>
                <a:latin typeface="+mj-lt"/>
              </a:rPr>
              <a:t>(continued)</a:t>
            </a:r>
            <a:endParaRPr lang="en-US" i="1" dirty="0">
              <a:solidFill>
                <a:srgbClr val="5C6F7A"/>
              </a:solidFill>
              <a:latin typeface="+mj-lt"/>
            </a:endParaRPr>
          </a:p>
        </p:txBody>
      </p:sp>
    </p:spTree>
    <p:extLst>
      <p:ext uri="{BB962C8B-B14F-4D97-AF65-F5344CB8AC3E}">
        <p14:creationId xmlns:p14="http://schemas.microsoft.com/office/powerpoint/2010/main" val="138141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188640"/>
            <a:ext cx="8229600" cy="1143000"/>
          </a:xfrm>
        </p:spPr>
        <p:txBody>
          <a:bodyPr>
            <a:noAutofit/>
          </a:bodyPr>
          <a:lstStyle/>
          <a:p>
            <a:pPr algn="r"/>
            <a:r>
              <a:rPr lang="en-US" sz="4000" i="1" dirty="0">
                <a:solidFill>
                  <a:schemeClr val="bg1">
                    <a:lumMod val="50000"/>
                  </a:schemeClr>
                </a:solidFill>
                <a:latin typeface="+mn-lt"/>
                <a:ea typeface="+mn-ea"/>
                <a:cs typeface="+mn-cs"/>
              </a:rPr>
              <a:t>Moving Forward:</a:t>
            </a:r>
            <a:br>
              <a:rPr lang="en-US" sz="4000" i="1" dirty="0">
                <a:solidFill>
                  <a:schemeClr val="bg1">
                    <a:lumMod val="50000"/>
                  </a:schemeClr>
                </a:solidFill>
                <a:latin typeface="+mn-lt"/>
                <a:ea typeface="+mn-ea"/>
                <a:cs typeface="+mn-cs"/>
              </a:rPr>
            </a:br>
            <a:r>
              <a:rPr lang="en-US" sz="4000" i="1" dirty="0">
                <a:solidFill>
                  <a:schemeClr val="bg1">
                    <a:lumMod val="50000"/>
                  </a:schemeClr>
                </a:solidFill>
                <a:latin typeface="+mn-lt"/>
                <a:ea typeface="+mn-ea"/>
                <a:cs typeface="+mn-cs"/>
              </a:rPr>
              <a:t>Priorities for mHealth Research</a:t>
            </a:r>
          </a:p>
        </p:txBody>
      </p:sp>
      <p:sp>
        <p:nvSpPr>
          <p:cNvPr id="2" name="TextBox 1"/>
          <p:cNvSpPr txBox="1"/>
          <p:nvPr/>
        </p:nvSpPr>
        <p:spPr>
          <a:xfrm>
            <a:off x="304800" y="1194911"/>
            <a:ext cx="4991100" cy="4961358"/>
          </a:xfrm>
          <a:prstGeom prst="rect">
            <a:avLst/>
          </a:prstGeom>
          <a:noFill/>
        </p:spPr>
        <p:txBody>
          <a:bodyPr wrap="square" rtlCol="0">
            <a:spAutoFit/>
          </a:bodyPr>
          <a:lstStyle/>
          <a:p>
            <a:pPr>
              <a:lnSpc>
                <a:spcPct val="95000"/>
              </a:lnSpc>
              <a:spcBef>
                <a:spcPts val="1200"/>
              </a:spcBef>
            </a:pPr>
            <a:r>
              <a:rPr lang="en-US" sz="2800" b="1" dirty="0" smtClean="0">
                <a:latin typeface="+mj-lt"/>
              </a:rPr>
              <a:t>Rigorous evidence and best practices are needed for:</a:t>
            </a:r>
          </a:p>
          <a:p>
            <a:pPr marL="457200" indent="-457200">
              <a:lnSpc>
                <a:spcPct val="95000"/>
              </a:lnSpc>
              <a:spcBef>
                <a:spcPts val="1200"/>
              </a:spcBef>
              <a:buFont typeface="Arial" pitchFamily="34" charset="0"/>
              <a:buChar char="•"/>
            </a:pPr>
            <a:r>
              <a:rPr lang="en-US" sz="2400" b="1" dirty="0" smtClean="0">
                <a:latin typeface="+mj-lt"/>
              </a:rPr>
              <a:t>Impact </a:t>
            </a:r>
            <a:r>
              <a:rPr lang="en-US" sz="2400" b="1" dirty="0">
                <a:latin typeface="+mj-lt"/>
              </a:rPr>
              <a:t>of mhealth on clinical and behavioral outcomes</a:t>
            </a:r>
          </a:p>
          <a:p>
            <a:pPr marL="457200" indent="-457200">
              <a:lnSpc>
                <a:spcPct val="95000"/>
              </a:lnSpc>
              <a:spcBef>
                <a:spcPts val="1200"/>
              </a:spcBef>
              <a:buFont typeface="Arial" pitchFamily="34" charset="0"/>
              <a:buChar char="•"/>
            </a:pPr>
            <a:r>
              <a:rPr lang="en-US" sz="2400" b="1" dirty="0">
                <a:latin typeface="+mj-lt"/>
              </a:rPr>
              <a:t>C</a:t>
            </a:r>
            <a:r>
              <a:rPr lang="en-US" sz="2400" b="1" dirty="0" smtClean="0">
                <a:latin typeface="+mj-lt"/>
              </a:rPr>
              <a:t>ost </a:t>
            </a:r>
            <a:r>
              <a:rPr lang="en-US" sz="2400" b="1" dirty="0">
                <a:latin typeface="+mj-lt"/>
              </a:rPr>
              <a:t>effectiveness and cost benefits of mhealth tools</a:t>
            </a:r>
          </a:p>
          <a:p>
            <a:pPr marL="457200" indent="-457200">
              <a:lnSpc>
                <a:spcPct val="95000"/>
              </a:lnSpc>
              <a:spcBef>
                <a:spcPts val="1200"/>
              </a:spcBef>
              <a:buFont typeface="Arial" pitchFamily="34" charset="0"/>
              <a:buChar char="•"/>
            </a:pPr>
            <a:r>
              <a:rPr lang="en-US" sz="2400" b="1" dirty="0" smtClean="0">
                <a:latin typeface="+mj-lt"/>
              </a:rPr>
              <a:t>Influence of </a:t>
            </a:r>
            <a:r>
              <a:rPr lang="en-US" sz="2400" b="1" dirty="0">
                <a:latin typeface="+mj-lt"/>
              </a:rPr>
              <a:t>mhealth </a:t>
            </a:r>
            <a:r>
              <a:rPr lang="en-US" sz="2400" b="1" dirty="0" smtClean="0">
                <a:latin typeface="+mj-lt"/>
              </a:rPr>
              <a:t>on the wider healthcare system, particularly </a:t>
            </a:r>
            <a:r>
              <a:rPr lang="en-US" sz="2400" b="1" dirty="0">
                <a:latin typeface="+mj-lt"/>
              </a:rPr>
              <a:t>at scale</a:t>
            </a:r>
          </a:p>
          <a:p>
            <a:pPr marL="457200" indent="-457200">
              <a:lnSpc>
                <a:spcPct val="95000"/>
              </a:lnSpc>
              <a:spcBef>
                <a:spcPts val="1200"/>
              </a:spcBef>
              <a:buFont typeface="Arial" pitchFamily="34" charset="0"/>
              <a:buChar char="•"/>
            </a:pPr>
            <a:r>
              <a:rPr lang="en-US" sz="2400" b="1" dirty="0" smtClean="0">
                <a:latin typeface="+mj-lt"/>
              </a:rPr>
              <a:t>Conditions for and enablers of successful </a:t>
            </a:r>
            <a:r>
              <a:rPr lang="en-US" sz="2400" b="1" dirty="0">
                <a:latin typeface="+mj-lt"/>
              </a:rPr>
              <a:t>scale-up of mhealth</a:t>
            </a:r>
          </a:p>
          <a:p>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0" y="2182193"/>
            <a:ext cx="3591717" cy="313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5423" y="6209412"/>
            <a:ext cx="4997303" cy="307777"/>
          </a:xfrm>
          <a:prstGeom prst="rect">
            <a:avLst/>
          </a:prstGeom>
          <a:noFill/>
        </p:spPr>
        <p:txBody>
          <a:bodyPr wrap="square" rtlCol="0">
            <a:spAutoFit/>
          </a:bodyPr>
          <a:lstStyle/>
          <a:p>
            <a:r>
              <a:rPr lang="en-US" sz="1400" dirty="0" smtClean="0">
                <a:latin typeface="+mj-lt"/>
              </a:rPr>
              <a:t>(Source: GSMA 2012.) </a:t>
            </a:r>
            <a:endParaRPr lang="en-US" sz="1400" dirty="0">
              <a:latin typeface="+mj-lt"/>
            </a:endParaRPr>
          </a:p>
        </p:txBody>
      </p:sp>
    </p:spTree>
    <p:extLst>
      <p:ext uri="{BB962C8B-B14F-4D97-AF65-F5344CB8AC3E}">
        <p14:creationId xmlns:p14="http://schemas.microsoft.com/office/powerpoint/2010/main" val="2896779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31640" y="1988840"/>
            <a:ext cx="6048672" cy="3024336"/>
          </a:xfrm>
        </p:spPr>
        <p:txBody>
          <a:bodyPr>
            <a:noAutofit/>
          </a:bodyPr>
          <a:lstStyle/>
          <a:p>
            <a:pPr algn="r"/>
            <a:r>
              <a:rPr lang="sv-SE" sz="6000" i="1" dirty="0">
                <a:solidFill>
                  <a:schemeClr val="bg1">
                    <a:lumMod val="50000"/>
                  </a:schemeClr>
                </a:solidFill>
                <a:latin typeface="+mn-lt"/>
                <a:ea typeface="+mn-ea"/>
                <a:cs typeface="+mn-cs"/>
              </a:rPr>
              <a:t>The Omron case – </a:t>
            </a:r>
            <a:r>
              <a:rPr lang="hu-HU" sz="6000" i="1" dirty="0">
                <a:solidFill>
                  <a:schemeClr val="bg1">
                    <a:lumMod val="50000"/>
                  </a:schemeClr>
                </a:solidFill>
                <a:latin typeface="+mn-lt"/>
                <a:ea typeface="+mn-ea"/>
                <a:cs typeface="+mn-cs"/>
              </a:rPr>
              <a:t/>
            </a:r>
            <a:br>
              <a:rPr lang="hu-HU" sz="6000" i="1" dirty="0">
                <a:solidFill>
                  <a:schemeClr val="bg1">
                    <a:lumMod val="50000"/>
                  </a:schemeClr>
                </a:solidFill>
                <a:latin typeface="+mn-lt"/>
                <a:ea typeface="+mn-ea"/>
                <a:cs typeface="+mn-cs"/>
              </a:rPr>
            </a:br>
            <a:r>
              <a:rPr lang="sv-SE" sz="6000" i="1" dirty="0">
                <a:solidFill>
                  <a:schemeClr val="bg1">
                    <a:lumMod val="50000"/>
                  </a:schemeClr>
                </a:solidFill>
                <a:latin typeface="+mn-lt"/>
                <a:ea typeface="+mn-ea"/>
                <a:cs typeface="+mn-cs"/>
              </a:rPr>
              <a:t>an eHealth project</a:t>
            </a:r>
          </a:p>
        </p:txBody>
      </p:sp>
      <p:pic>
        <p:nvPicPr>
          <p:cNvPr id="4" name="Picture 2" descr="Címl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75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algn="r"/>
            <a:r>
              <a:rPr lang="sv-SE" sz="7200" i="1" dirty="0" smtClean="0">
                <a:solidFill>
                  <a:schemeClr val="bg1">
                    <a:lumMod val="50000"/>
                  </a:schemeClr>
                </a:solidFill>
                <a:latin typeface="+mn-lt"/>
                <a:ea typeface="+mn-ea"/>
                <a:cs typeface="+mn-cs"/>
              </a:rPr>
              <a:t>Omron</a:t>
            </a:r>
            <a:endParaRPr lang="sv-SE" sz="7200" i="1" dirty="0">
              <a:solidFill>
                <a:schemeClr val="bg1">
                  <a:lumMod val="50000"/>
                </a:schemeClr>
              </a:solidFill>
              <a:latin typeface="+mn-lt"/>
              <a:ea typeface="+mn-ea"/>
              <a:cs typeface="+mn-cs"/>
            </a:endParaRPr>
          </a:p>
        </p:txBody>
      </p:sp>
      <p:sp>
        <p:nvSpPr>
          <p:cNvPr id="5123" name="Rectangle 3"/>
          <p:cNvSpPr>
            <a:spLocks noGrp="1" noChangeArrowheads="1"/>
          </p:cNvSpPr>
          <p:nvPr>
            <p:ph type="body" idx="1"/>
          </p:nvPr>
        </p:nvSpPr>
        <p:spPr/>
        <p:txBody>
          <a:bodyPr>
            <a:normAutofit fontScale="85000" lnSpcReduction="20000"/>
          </a:bodyPr>
          <a:lstStyle/>
          <a:p>
            <a:pPr eaLnBrk="1" hangingPunct="1">
              <a:buFontTx/>
              <a:buNone/>
            </a:pPr>
            <a:r>
              <a:rPr lang="sv-SE" smtClean="0"/>
              <a:t>HQ in Kyoto, Japan</a:t>
            </a:r>
          </a:p>
          <a:p>
            <a:pPr eaLnBrk="1" hangingPunct="1">
              <a:buFontTx/>
              <a:buNone/>
            </a:pPr>
            <a:r>
              <a:rPr lang="sv-SE" smtClean="0"/>
              <a:t>32.000 Employees world wide</a:t>
            </a:r>
          </a:p>
          <a:p>
            <a:pPr eaLnBrk="1" hangingPunct="1">
              <a:buFontTx/>
              <a:buNone/>
            </a:pPr>
            <a:r>
              <a:rPr lang="sv-SE" smtClean="0"/>
              <a:t>4,8 Billion EUR (Net sale)</a:t>
            </a:r>
          </a:p>
          <a:p>
            <a:pPr eaLnBrk="1" hangingPunct="1">
              <a:buFontTx/>
              <a:buNone/>
            </a:pPr>
            <a:r>
              <a:rPr lang="sv-SE" smtClean="0"/>
              <a:t>Business areas</a:t>
            </a:r>
          </a:p>
          <a:p>
            <a:pPr eaLnBrk="1" hangingPunct="1"/>
            <a:r>
              <a:rPr lang="sv-SE" smtClean="0"/>
              <a:t>Industrial Automation	</a:t>
            </a:r>
          </a:p>
          <a:p>
            <a:pPr eaLnBrk="1" hangingPunct="1"/>
            <a:r>
              <a:rPr lang="sv-SE" smtClean="0"/>
              <a:t>Electronic Components</a:t>
            </a:r>
          </a:p>
          <a:p>
            <a:pPr eaLnBrk="1" hangingPunct="1"/>
            <a:r>
              <a:rPr lang="sv-SE" smtClean="0"/>
              <a:t>Medical Equipment</a:t>
            </a:r>
          </a:p>
          <a:p>
            <a:pPr lvl="1" eaLnBrk="1" hangingPunct="1"/>
            <a:r>
              <a:rPr lang="sv-SE" smtClean="0"/>
              <a:t>for Personal use such as blood pressaure, Pedometers, Body Composition Monitors etc</a:t>
            </a:r>
          </a:p>
          <a:p>
            <a:pPr lvl="1" eaLnBrk="1" hangingPunct="1"/>
            <a:r>
              <a:rPr lang="sv-SE" smtClean="0"/>
              <a:t>for Professional use such as Blood pressaure, Non Invasive Vascular Monitors, portable ECG’s etc</a:t>
            </a:r>
          </a:p>
        </p:txBody>
      </p:sp>
      <p:pic>
        <p:nvPicPr>
          <p:cNvPr id="5124" name="Picture 13"/>
          <p:cNvPicPr>
            <a:picLocks noChangeAspect="1" noChangeArrowheads="1"/>
          </p:cNvPicPr>
          <p:nvPr/>
        </p:nvPicPr>
        <p:blipFill>
          <a:blip r:embed="rId2" cstate="print"/>
          <a:srcRect/>
          <a:stretch>
            <a:fillRect/>
          </a:stretch>
        </p:blipFill>
        <p:spPr bwMode="auto">
          <a:xfrm>
            <a:off x="4714875" y="2228850"/>
            <a:ext cx="1214438" cy="1181100"/>
          </a:xfrm>
          <a:prstGeom prst="rect">
            <a:avLst/>
          </a:prstGeom>
          <a:noFill/>
          <a:ln w="9525" algn="ctr">
            <a:noFill/>
            <a:miter lim="800000"/>
            <a:headEnd/>
            <a:tailEnd/>
          </a:ln>
        </p:spPr>
      </p:pic>
      <p:pic>
        <p:nvPicPr>
          <p:cNvPr id="5125" name="Picture 11" descr="12088 Omron-BF500--1"/>
          <p:cNvPicPr>
            <a:picLocks noChangeAspect="1" noChangeArrowheads="1"/>
          </p:cNvPicPr>
          <p:nvPr/>
        </p:nvPicPr>
        <p:blipFill>
          <a:blip r:embed="rId3" cstate="print"/>
          <a:srcRect/>
          <a:stretch>
            <a:fillRect/>
          </a:stretch>
        </p:blipFill>
        <p:spPr bwMode="auto">
          <a:xfrm>
            <a:off x="5929313" y="2857500"/>
            <a:ext cx="1584325" cy="1520825"/>
          </a:xfrm>
          <a:prstGeom prst="rect">
            <a:avLst/>
          </a:prstGeom>
          <a:noFill/>
          <a:ln w="9525">
            <a:noFill/>
            <a:miter lim="800000"/>
            <a:headEnd/>
            <a:tailEnd/>
          </a:ln>
        </p:spPr>
      </p:pic>
      <p:pic>
        <p:nvPicPr>
          <p:cNvPr id="5126" name="Picture 4" descr="11114 M10-IT3"/>
          <p:cNvPicPr>
            <a:picLocks noChangeAspect="1" noChangeArrowheads="1"/>
          </p:cNvPicPr>
          <p:nvPr/>
        </p:nvPicPr>
        <p:blipFill>
          <a:blip r:embed="rId4" cstate="print"/>
          <a:srcRect/>
          <a:stretch>
            <a:fillRect/>
          </a:stretch>
        </p:blipFill>
        <p:spPr bwMode="auto">
          <a:xfrm>
            <a:off x="6215063" y="1347788"/>
            <a:ext cx="1652587" cy="1366837"/>
          </a:xfrm>
          <a:prstGeom prst="rect">
            <a:avLst/>
          </a:prstGeom>
          <a:noFill/>
          <a:ln w="9525">
            <a:noFill/>
            <a:miter lim="800000"/>
            <a:headEnd/>
            <a:tailEnd/>
          </a:ln>
        </p:spPr>
      </p:pic>
      <p:pic>
        <p:nvPicPr>
          <p:cNvPr id="7" name="Picture 2" descr="Címl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87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algn="r"/>
            <a:r>
              <a:rPr lang="sv-SE" sz="4800" i="1" dirty="0" smtClean="0">
                <a:solidFill>
                  <a:schemeClr val="bg1">
                    <a:lumMod val="50000"/>
                  </a:schemeClr>
                </a:solidFill>
                <a:latin typeface="+mn-lt"/>
                <a:ea typeface="+mn-ea"/>
                <a:cs typeface="+mn-cs"/>
              </a:rPr>
              <a:t>The </a:t>
            </a:r>
            <a:r>
              <a:rPr lang="sv-SE" sz="4800" i="1" dirty="0">
                <a:solidFill>
                  <a:schemeClr val="bg1">
                    <a:lumMod val="50000"/>
                  </a:schemeClr>
                </a:solidFill>
                <a:latin typeface="+mn-lt"/>
                <a:ea typeface="+mn-ea"/>
                <a:cs typeface="+mn-cs"/>
              </a:rPr>
              <a:t>complete solution</a:t>
            </a:r>
          </a:p>
        </p:txBody>
      </p:sp>
      <p:pic>
        <p:nvPicPr>
          <p:cNvPr id="7171" name="Picture 4"/>
          <p:cNvPicPr>
            <a:picLocks noChangeAspect="1" noChangeArrowheads="1"/>
          </p:cNvPicPr>
          <p:nvPr/>
        </p:nvPicPr>
        <p:blipFill>
          <a:blip r:embed="rId2" cstate="print"/>
          <a:srcRect/>
          <a:stretch>
            <a:fillRect/>
          </a:stretch>
        </p:blipFill>
        <p:spPr bwMode="auto">
          <a:xfrm>
            <a:off x="1014413" y="1268413"/>
            <a:ext cx="7058025" cy="4643437"/>
          </a:xfrm>
          <a:prstGeom prst="rect">
            <a:avLst/>
          </a:prstGeom>
          <a:noFill/>
          <a:ln w="9525" algn="ctr">
            <a:noFill/>
            <a:miter lim="800000"/>
            <a:headEnd/>
            <a:tailEnd/>
          </a:ln>
        </p:spPr>
      </p:pic>
      <p:pic>
        <p:nvPicPr>
          <p:cNvPr id="4" name="Picture 2" descr="Cím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602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1114 M10-IT3"/>
          <p:cNvPicPr>
            <a:picLocks noChangeAspect="1" noChangeArrowheads="1"/>
          </p:cNvPicPr>
          <p:nvPr/>
        </p:nvPicPr>
        <p:blipFill>
          <a:blip r:embed="rId2" cstate="print"/>
          <a:srcRect/>
          <a:stretch>
            <a:fillRect/>
          </a:stretch>
        </p:blipFill>
        <p:spPr bwMode="auto">
          <a:xfrm>
            <a:off x="684213" y="1054149"/>
            <a:ext cx="1223962" cy="1012825"/>
          </a:xfrm>
          <a:prstGeom prst="rect">
            <a:avLst/>
          </a:prstGeom>
          <a:noFill/>
        </p:spPr>
      </p:pic>
      <p:sp>
        <p:nvSpPr>
          <p:cNvPr id="7" name="Rectangle 3"/>
          <p:cNvSpPr>
            <a:spLocks noChangeArrowheads="1"/>
          </p:cNvSpPr>
          <p:nvPr/>
        </p:nvSpPr>
        <p:spPr bwMode="auto">
          <a:xfrm>
            <a:off x="3492500" y="1414512"/>
            <a:ext cx="4535884" cy="358775"/>
          </a:xfrm>
          <a:prstGeom prst="rect">
            <a:avLst/>
          </a:prstGeom>
          <a:noFill/>
          <a:ln w="9525">
            <a:noFill/>
            <a:miter lim="800000"/>
            <a:headEnd/>
            <a:tailEnd/>
          </a:ln>
          <a:effectLst/>
        </p:spPr>
        <p:txBody>
          <a:bodyPr/>
          <a:lstStyle/>
          <a:p>
            <a:pPr marL="342900" indent="-342900" algn="l">
              <a:lnSpc>
                <a:spcPct val="80000"/>
              </a:lnSpc>
              <a:spcBef>
                <a:spcPct val="20000"/>
              </a:spcBef>
              <a:spcAft>
                <a:spcPct val="30000"/>
              </a:spcAft>
              <a:buClr>
                <a:srgbClr val="27AAD9"/>
              </a:buClr>
            </a:pPr>
            <a:r>
              <a:rPr lang="en-US" sz="1600" b="0" dirty="0">
                <a:solidFill>
                  <a:schemeClr val="tx1"/>
                </a:solidFill>
              </a:rPr>
              <a:t>Validated OMRON IT </a:t>
            </a:r>
            <a:r>
              <a:rPr lang="en-US" sz="1600" b="0" dirty="0" smtClean="0">
                <a:solidFill>
                  <a:schemeClr val="tx1"/>
                </a:solidFill>
              </a:rPr>
              <a:t>B</a:t>
            </a:r>
            <a:r>
              <a:rPr lang="hu-HU" sz="1600" b="0" dirty="0" err="1" smtClean="0">
                <a:solidFill>
                  <a:schemeClr val="tx1"/>
                </a:solidFill>
              </a:rPr>
              <a:t>lood</a:t>
            </a:r>
            <a:r>
              <a:rPr lang="hu-HU" sz="1600" b="0" dirty="0" smtClean="0">
                <a:solidFill>
                  <a:schemeClr val="tx1"/>
                </a:solidFill>
              </a:rPr>
              <a:t> </a:t>
            </a:r>
            <a:r>
              <a:rPr lang="en-US" sz="1600" b="0" dirty="0" smtClean="0">
                <a:solidFill>
                  <a:schemeClr val="tx1"/>
                </a:solidFill>
              </a:rPr>
              <a:t>P</a:t>
            </a:r>
            <a:r>
              <a:rPr lang="hu-HU" sz="1600" b="0" dirty="0" err="1" smtClean="0">
                <a:solidFill>
                  <a:schemeClr val="tx1"/>
                </a:solidFill>
              </a:rPr>
              <a:t>ressure</a:t>
            </a:r>
            <a:r>
              <a:rPr lang="hu-HU" sz="1600" b="0" dirty="0" smtClean="0">
                <a:solidFill>
                  <a:schemeClr val="tx1"/>
                </a:solidFill>
              </a:rPr>
              <a:t> </a:t>
            </a:r>
            <a:r>
              <a:rPr lang="en-US" sz="1600" b="0" dirty="0" smtClean="0">
                <a:solidFill>
                  <a:schemeClr val="tx1"/>
                </a:solidFill>
              </a:rPr>
              <a:t>M</a:t>
            </a:r>
            <a:r>
              <a:rPr lang="hu-HU" sz="1600" b="0" dirty="0" err="1" smtClean="0">
                <a:solidFill>
                  <a:schemeClr val="tx1"/>
                </a:solidFill>
              </a:rPr>
              <a:t>onitor</a:t>
            </a:r>
            <a:endParaRPr lang="en-US" sz="1600" b="0" dirty="0">
              <a:solidFill>
                <a:schemeClr val="tx1"/>
              </a:solidFill>
            </a:endParaRPr>
          </a:p>
        </p:txBody>
      </p:sp>
      <p:pic>
        <p:nvPicPr>
          <p:cNvPr id="8" name="Picture 6" descr="12088 hcg"/>
          <p:cNvPicPr>
            <a:picLocks noChangeAspect="1" noChangeArrowheads="1"/>
          </p:cNvPicPr>
          <p:nvPr/>
        </p:nvPicPr>
        <p:blipFill>
          <a:blip r:embed="rId3" cstate="print"/>
          <a:srcRect/>
          <a:stretch>
            <a:fillRect/>
          </a:stretch>
        </p:blipFill>
        <p:spPr bwMode="auto">
          <a:xfrm>
            <a:off x="1403350" y="2927399"/>
            <a:ext cx="1008063" cy="655638"/>
          </a:xfrm>
          <a:prstGeom prst="rect">
            <a:avLst/>
          </a:prstGeom>
          <a:noFill/>
        </p:spPr>
      </p:pic>
      <p:sp>
        <p:nvSpPr>
          <p:cNvPr id="9" name="Rectangle 3"/>
          <p:cNvSpPr>
            <a:spLocks noChangeArrowheads="1"/>
          </p:cNvSpPr>
          <p:nvPr/>
        </p:nvSpPr>
        <p:spPr bwMode="auto">
          <a:xfrm>
            <a:off x="3492500" y="3144887"/>
            <a:ext cx="2808288" cy="358775"/>
          </a:xfrm>
          <a:prstGeom prst="rect">
            <a:avLst/>
          </a:prstGeom>
          <a:noFill/>
          <a:ln w="9525">
            <a:noFill/>
            <a:miter lim="800000"/>
            <a:headEnd/>
            <a:tailEnd/>
          </a:ln>
          <a:effectLst/>
        </p:spPr>
        <p:txBody>
          <a:bodyPr/>
          <a:lstStyle/>
          <a:p>
            <a:pPr marL="342900" indent="-342900" algn="l">
              <a:lnSpc>
                <a:spcPct val="80000"/>
              </a:lnSpc>
              <a:spcBef>
                <a:spcPct val="20000"/>
              </a:spcBef>
              <a:spcAft>
                <a:spcPct val="30000"/>
              </a:spcAft>
              <a:buClr>
                <a:srgbClr val="27AAD9"/>
              </a:buClr>
            </a:pPr>
            <a:r>
              <a:rPr lang="en-US" sz="1600" b="0">
                <a:solidFill>
                  <a:schemeClr val="tx1"/>
                </a:solidFill>
              </a:rPr>
              <a:t>Validated IT OMRON ECG</a:t>
            </a:r>
          </a:p>
        </p:txBody>
      </p:sp>
      <p:pic>
        <p:nvPicPr>
          <p:cNvPr id="10" name="Picture 8"/>
          <p:cNvPicPr>
            <a:picLocks noChangeAspect="1" noChangeArrowheads="1"/>
          </p:cNvPicPr>
          <p:nvPr/>
        </p:nvPicPr>
        <p:blipFill>
          <a:blip r:embed="rId4" cstate="print"/>
          <a:srcRect/>
          <a:stretch>
            <a:fillRect/>
          </a:stretch>
        </p:blipFill>
        <p:spPr bwMode="auto">
          <a:xfrm>
            <a:off x="2195513" y="2062212"/>
            <a:ext cx="620712" cy="790575"/>
          </a:xfrm>
          <a:prstGeom prst="rect">
            <a:avLst/>
          </a:prstGeom>
          <a:noFill/>
          <a:ln w="9525">
            <a:noFill/>
            <a:miter lim="800000"/>
            <a:headEnd/>
            <a:tailEnd/>
          </a:ln>
          <a:effectLst/>
        </p:spPr>
      </p:pic>
      <p:pic>
        <p:nvPicPr>
          <p:cNvPr id="11" name="Picture 9"/>
          <p:cNvPicPr>
            <a:picLocks noChangeAspect="1" noChangeArrowheads="1"/>
          </p:cNvPicPr>
          <p:nvPr/>
        </p:nvPicPr>
        <p:blipFill>
          <a:blip r:embed="rId5" cstate="print"/>
          <a:srcRect/>
          <a:stretch>
            <a:fillRect/>
          </a:stretch>
        </p:blipFill>
        <p:spPr bwMode="auto">
          <a:xfrm>
            <a:off x="1042988" y="2206674"/>
            <a:ext cx="1008062" cy="473075"/>
          </a:xfrm>
          <a:prstGeom prst="rect">
            <a:avLst/>
          </a:prstGeom>
          <a:noFill/>
          <a:ln w="9525">
            <a:noFill/>
            <a:miter lim="800000"/>
            <a:headEnd/>
            <a:tailEnd/>
          </a:ln>
          <a:effectLst/>
        </p:spPr>
      </p:pic>
      <p:sp>
        <p:nvSpPr>
          <p:cNvPr id="12" name="Rectangle 11"/>
          <p:cNvSpPr>
            <a:spLocks noChangeArrowheads="1"/>
          </p:cNvSpPr>
          <p:nvPr/>
        </p:nvSpPr>
        <p:spPr bwMode="auto">
          <a:xfrm>
            <a:off x="3492500" y="2206674"/>
            <a:ext cx="3816350" cy="358775"/>
          </a:xfrm>
          <a:prstGeom prst="rect">
            <a:avLst/>
          </a:prstGeom>
          <a:noFill/>
          <a:ln w="9525">
            <a:noFill/>
            <a:miter lim="800000"/>
            <a:headEnd/>
            <a:tailEnd/>
          </a:ln>
          <a:effectLst/>
        </p:spPr>
        <p:txBody>
          <a:bodyPr/>
          <a:lstStyle/>
          <a:p>
            <a:pPr marL="342900" indent="-342900" algn="l">
              <a:lnSpc>
                <a:spcPct val="80000"/>
              </a:lnSpc>
              <a:spcBef>
                <a:spcPct val="20000"/>
              </a:spcBef>
              <a:spcAft>
                <a:spcPct val="30000"/>
              </a:spcAft>
              <a:buClr>
                <a:srgbClr val="27AAD9"/>
              </a:buClr>
            </a:pPr>
            <a:r>
              <a:rPr lang="en-US" sz="1600" b="0" dirty="0">
                <a:solidFill>
                  <a:schemeClr val="tx1"/>
                </a:solidFill>
              </a:rPr>
              <a:t>Validated IT </a:t>
            </a:r>
            <a:r>
              <a:rPr lang="en-US" sz="1600" b="0" dirty="0" err="1">
                <a:solidFill>
                  <a:schemeClr val="tx1"/>
                </a:solidFill>
              </a:rPr>
              <a:t>Multicare</a:t>
            </a:r>
            <a:r>
              <a:rPr lang="en-US" sz="1600" b="0" dirty="0">
                <a:solidFill>
                  <a:schemeClr val="tx1"/>
                </a:solidFill>
              </a:rPr>
              <a:t> </a:t>
            </a:r>
            <a:r>
              <a:rPr lang="en-US" sz="1600" b="0" dirty="0" smtClean="0">
                <a:solidFill>
                  <a:schemeClr val="tx1"/>
                </a:solidFill>
              </a:rPr>
              <a:t>G</a:t>
            </a:r>
            <a:r>
              <a:rPr lang="hu-HU" sz="1600" b="0" dirty="0" err="1" smtClean="0">
                <a:solidFill>
                  <a:schemeClr val="tx1"/>
                </a:solidFill>
              </a:rPr>
              <a:t>lucose</a:t>
            </a:r>
            <a:r>
              <a:rPr lang="hu-HU" sz="1600" b="0" dirty="0" smtClean="0">
                <a:solidFill>
                  <a:schemeClr val="tx1"/>
                </a:solidFill>
              </a:rPr>
              <a:t> Monitor </a:t>
            </a:r>
            <a:endParaRPr lang="en-US" sz="1600" b="0" dirty="0">
              <a:solidFill>
                <a:schemeClr val="tx1"/>
              </a:solidFill>
            </a:endParaRPr>
          </a:p>
        </p:txBody>
      </p:sp>
      <p:pic>
        <p:nvPicPr>
          <p:cNvPr id="13" name="Picture 11" descr="12088 Omron-BF500--1"/>
          <p:cNvPicPr>
            <a:picLocks noChangeAspect="1" noChangeArrowheads="1"/>
          </p:cNvPicPr>
          <p:nvPr/>
        </p:nvPicPr>
        <p:blipFill>
          <a:blip r:embed="rId6" cstate="print"/>
          <a:srcRect/>
          <a:stretch>
            <a:fillRect/>
          </a:stretch>
        </p:blipFill>
        <p:spPr bwMode="auto">
          <a:xfrm>
            <a:off x="683568" y="3573016"/>
            <a:ext cx="1584325" cy="1520825"/>
          </a:xfrm>
          <a:prstGeom prst="rect">
            <a:avLst/>
          </a:prstGeom>
          <a:noFill/>
        </p:spPr>
      </p:pic>
      <p:sp>
        <p:nvSpPr>
          <p:cNvPr id="14" name="Rectangle 3"/>
          <p:cNvSpPr>
            <a:spLocks noChangeArrowheads="1"/>
          </p:cNvSpPr>
          <p:nvPr/>
        </p:nvSpPr>
        <p:spPr bwMode="auto">
          <a:xfrm>
            <a:off x="3492500" y="4078337"/>
            <a:ext cx="3600450" cy="358775"/>
          </a:xfrm>
          <a:prstGeom prst="rect">
            <a:avLst/>
          </a:prstGeom>
          <a:noFill/>
          <a:ln w="9525">
            <a:noFill/>
            <a:miter lim="800000"/>
            <a:headEnd/>
            <a:tailEnd/>
          </a:ln>
          <a:effectLst/>
        </p:spPr>
        <p:txBody>
          <a:bodyPr/>
          <a:lstStyle/>
          <a:p>
            <a:pPr marL="342900" indent="-342900" algn="l">
              <a:lnSpc>
                <a:spcPct val="80000"/>
              </a:lnSpc>
              <a:spcBef>
                <a:spcPct val="20000"/>
              </a:spcBef>
              <a:spcAft>
                <a:spcPct val="30000"/>
              </a:spcAft>
              <a:buClr>
                <a:srgbClr val="27AAD9"/>
              </a:buClr>
            </a:pPr>
            <a:r>
              <a:rPr lang="en-US" sz="1600" b="0" dirty="0">
                <a:solidFill>
                  <a:schemeClr val="tx1"/>
                </a:solidFill>
              </a:rPr>
              <a:t>Validated OMRON </a:t>
            </a:r>
            <a:r>
              <a:rPr lang="en-US" sz="1600" b="0" dirty="0" smtClean="0">
                <a:solidFill>
                  <a:schemeClr val="tx1"/>
                </a:solidFill>
              </a:rPr>
              <a:t>B</a:t>
            </a:r>
            <a:r>
              <a:rPr lang="hu-HU" sz="1600" b="0" dirty="0" err="1" smtClean="0">
                <a:solidFill>
                  <a:schemeClr val="tx1"/>
                </a:solidFill>
              </a:rPr>
              <a:t>ody</a:t>
            </a:r>
            <a:r>
              <a:rPr lang="hu-HU" sz="1600" b="0" dirty="0" smtClean="0">
                <a:solidFill>
                  <a:schemeClr val="tx1"/>
                </a:solidFill>
              </a:rPr>
              <a:t> </a:t>
            </a:r>
            <a:r>
              <a:rPr lang="hu-HU" sz="1600" b="0" dirty="0" err="1" smtClean="0">
                <a:solidFill>
                  <a:schemeClr val="tx1"/>
                </a:solidFill>
              </a:rPr>
              <a:t>Fat</a:t>
            </a:r>
            <a:r>
              <a:rPr lang="hu-HU" sz="1600" b="0" dirty="0" smtClean="0">
                <a:solidFill>
                  <a:schemeClr val="tx1"/>
                </a:solidFill>
              </a:rPr>
              <a:t> Monitor </a:t>
            </a:r>
            <a:endParaRPr lang="en-US" sz="1600" b="0" dirty="0">
              <a:solidFill>
                <a:schemeClr val="tx1"/>
              </a:solidFill>
            </a:endParaRPr>
          </a:p>
        </p:txBody>
      </p:sp>
      <p:pic>
        <p:nvPicPr>
          <p:cNvPr id="15" name="Picture 13"/>
          <p:cNvPicPr>
            <a:picLocks noChangeAspect="1" noChangeArrowheads="1"/>
          </p:cNvPicPr>
          <p:nvPr/>
        </p:nvPicPr>
        <p:blipFill>
          <a:blip r:embed="rId7" cstate="print"/>
          <a:srcRect/>
          <a:stretch>
            <a:fillRect/>
          </a:stretch>
        </p:blipFill>
        <p:spPr bwMode="auto">
          <a:xfrm>
            <a:off x="2339752" y="3717032"/>
            <a:ext cx="935038" cy="909638"/>
          </a:xfrm>
          <a:prstGeom prst="rect">
            <a:avLst/>
          </a:prstGeom>
          <a:noFill/>
          <a:ln w="9525" algn="ctr">
            <a:noFill/>
            <a:miter lim="800000"/>
            <a:headEnd/>
            <a:tailEnd/>
          </a:ln>
          <a:effectLst/>
        </p:spPr>
      </p:pic>
      <p:pic>
        <p:nvPicPr>
          <p:cNvPr id="16" name="Picture 14"/>
          <p:cNvPicPr>
            <a:picLocks noChangeAspect="1" noChangeArrowheads="1"/>
          </p:cNvPicPr>
          <p:nvPr/>
        </p:nvPicPr>
        <p:blipFill>
          <a:blip r:embed="rId8" cstate="print"/>
          <a:srcRect/>
          <a:stretch>
            <a:fillRect/>
          </a:stretch>
        </p:blipFill>
        <p:spPr bwMode="auto">
          <a:xfrm>
            <a:off x="1979613" y="1054149"/>
            <a:ext cx="990600" cy="1008063"/>
          </a:xfrm>
          <a:prstGeom prst="rect">
            <a:avLst/>
          </a:prstGeom>
          <a:noFill/>
          <a:ln w="9525" algn="ctr">
            <a:noFill/>
            <a:miter lim="800000"/>
            <a:headEnd/>
            <a:tailEnd/>
          </a:ln>
          <a:effectLst/>
        </p:spPr>
      </p:pic>
      <p:sp>
        <p:nvSpPr>
          <p:cNvPr id="17" name="Rectangle 16"/>
          <p:cNvSpPr/>
          <p:nvPr/>
        </p:nvSpPr>
        <p:spPr>
          <a:xfrm>
            <a:off x="0" y="116632"/>
            <a:ext cx="8892480" cy="830997"/>
          </a:xfrm>
          <a:prstGeom prst="rect">
            <a:avLst/>
          </a:prstGeom>
        </p:spPr>
        <p:txBody>
          <a:bodyPr wrap="square">
            <a:spAutoFit/>
          </a:bodyPr>
          <a:lstStyle/>
          <a:p>
            <a:pPr algn="r"/>
            <a:r>
              <a:rPr lang="hu-HU" sz="2800" b="1" dirty="0" err="1" smtClean="0">
                <a:solidFill>
                  <a:schemeClr val="tx1">
                    <a:lumMod val="75000"/>
                    <a:lumOff val="25000"/>
                  </a:schemeClr>
                </a:solidFill>
                <a:latin typeface="Telenor Light" pitchFamily="2" charset="-18"/>
                <a:ea typeface="+mj-ea"/>
                <a:cs typeface="+mj-cs"/>
              </a:rPr>
              <a:t>Medistance</a:t>
            </a:r>
            <a:r>
              <a:rPr lang="hu-HU" sz="2800" b="1" dirty="0" smtClean="0">
                <a:solidFill>
                  <a:schemeClr val="tx1">
                    <a:lumMod val="75000"/>
                    <a:lumOff val="25000"/>
                  </a:schemeClr>
                </a:solidFill>
                <a:latin typeface="Telenor Light" pitchFamily="2" charset="-18"/>
                <a:ea typeface="+mj-ea"/>
                <a:cs typeface="+mj-cs"/>
              </a:rPr>
              <a:t> :Telenor Hungary – </a:t>
            </a:r>
            <a:r>
              <a:rPr lang="hu-HU" sz="2800" b="1" dirty="0" err="1" smtClean="0">
                <a:solidFill>
                  <a:schemeClr val="tx1">
                    <a:lumMod val="75000"/>
                    <a:lumOff val="25000"/>
                  </a:schemeClr>
                </a:solidFill>
                <a:latin typeface="Telenor Light" pitchFamily="2" charset="-18"/>
                <a:ea typeface="+mj-ea"/>
                <a:cs typeface="+mj-cs"/>
              </a:rPr>
              <a:t>Omron</a:t>
            </a:r>
            <a:r>
              <a:rPr lang="hu-HU" sz="2800" b="1" dirty="0" smtClean="0">
                <a:solidFill>
                  <a:schemeClr val="tx1">
                    <a:lumMod val="75000"/>
                    <a:lumOff val="25000"/>
                  </a:schemeClr>
                </a:solidFill>
                <a:latin typeface="Telenor Light" pitchFamily="2" charset="-18"/>
                <a:ea typeface="+mj-ea"/>
                <a:cs typeface="+mj-cs"/>
              </a:rPr>
              <a:t>  </a:t>
            </a:r>
            <a:r>
              <a:rPr lang="en-US" sz="2800" b="1" dirty="0" smtClean="0">
                <a:solidFill>
                  <a:schemeClr val="tx1">
                    <a:lumMod val="75000"/>
                    <a:lumOff val="25000"/>
                  </a:schemeClr>
                </a:solidFill>
                <a:latin typeface="Telenor Light" pitchFamily="2" charset="-18"/>
                <a:ea typeface="+mj-ea"/>
                <a:cs typeface="+mj-cs"/>
              </a:rPr>
              <a:t/>
            </a:r>
            <a:br>
              <a:rPr lang="en-US" sz="2800" b="1" dirty="0" smtClean="0">
                <a:solidFill>
                  <a:schemeClr val="tx1">
                    <a:lumMod val="75000"/>
                    <a:lumOff val="25000"/>
                  </a:schemeClr>
                </a:solidFill>
                <a:latin typeface="Telenor Light" pitchFamily="2" charset="-18"/>
                <a:ea typeface="+mj-ea"/>
                <a:cs typeface="+mj-cs"/>
              </a:rPr>
            </a:br>
            <a:r>
              <a:rPr lang="hu-HU" sz="2000" b="1" dirty="0" smtClean="0">
                <a:solidFill>
                  <a:schemeClr val="tx1">
                    <a:lumMod val="75000"/>
                    <a:lumOff val="25000"/>
                  </a:schemeClr>
                </a:solidFill>
                <a:latin typeface="Telenor Light" pitchFamily="2" charset="-18"/>
                <a:ea typeface="+mj-ea"/>
                <a:cs typeface="+mj-cs"/>
              </a:rPr>
              <a:t>F</a:t>
            </a:r>
            <a:r>
              <a:rPr lang="en-US" sz="2000" b="1" dirty="0" err="1" smtClean="0">
                <a:solidFill>
                  <a:schemeClr val="tx1">
                    <a:lumMod val="75000"/>
                    <a:lumOff val="25000"/>
                  </a:schemeClr>
                </a:solidFill>
                <a:latin typeface="Telenor Light" pitchFamily="2" charset="-18"/>
                <a:ea typeface="+mj-ea"/>
                <a:cs typeface="+mj-cs"/>
              </a:rPr>
              <a:t>irst</a:t>
            </a:r>
            <a:r>
              <a:rPr lang="en-US" sz="2000" b="1" dirty="0" smtClean="0">
                <a:solidFill>
                  <a:schemeClr val="tx1">
                    <a:lumMod val="75000"/>
                    <a:lumOff val="25000"/>
                  </a:schemeClr>
                </a:solidFill>
                <a:latin typeface="Telenor Light" pitchFamily="2" charset="-18"/>
                <a:ea typeface="+mj-ea"/>
                <a:cs typeface="+mj-cs"/>
              </a:rPr>
              <a:t>, secure, safe, simple mobile remote healthcare for elderly, chronic patients</a:t>
            </a:r>
          </a:p>
        </p:txBody>
      </p:sp>
      <p:sp>
        <p:nvSpPr>
          <p:cNvPr id="18" name="TextBox 17"/>
          <p:cNvSpPr txBox="1"/>
          <p:nvPr/>
        </p:nvSpPr>
        <p:spPr>
          <a:xfrm>
            <a:off x="323528" y="5085184"/>
            <a:ext cx="8280920" cy="1231106"/>
          </a:xfrm>
          <a:prstGeom prst="rect">
            <a:avLst/>
          </a:prstGeom>
          <a:noFill/>
        </p:spPr>
        <p:txBody>
          <a:bodyPr wrap="square" rtlCol="0">
            <a:spAutoFit/>
          </a:bodyPr>
          <a:lstStyle/>
          <a:p>
            <a:r>
              <a:rPr lang="hu-HU" sz="1400" dirty="0" smtClean="0"/>
              <a:t>Pilot </a:t>
            </a:r>
            <a:r>
              <a:rPr lang="hu-HU" sz="1400" dirty="0" err="1" smtClean="0"/>
              <a:t>in</a:t>
            </a:r>
            <a:r>
              <a:rPr lang="hu-HU" sz="1400" dirty="0" smtClean="0"/>
              <a:t> Szabolcs Szatmár Bereg </a:t>
            </a:r>
            <a:r>
              <a:rPr lang="hu-HU" sz="1400" dirty="0" err="1" smtClean="0"/>
              <a:t>county</a:t>
            </a:r>
            <a:r>
              <a:rPr lang="hu-HU" sz="1400" dirty="0" smtClean="0"/>
              <a:t>: : </a:t>
            </a:r>
            <a:r>
              <a:rPr lang="hu-HU" sz="1400" dirty="0" smtClean="0">
                <a:hlinkClick r:id="rId9"/>
              </a:rPr>
              <a:t>http://www.youtube.com/watch?v=oLk5VEoGa9k</a:t>
            </a:r>
            <a:endParaRPr lang="hu-HU" sz="1400" dirty="0" smtClean="0"/>
          </a:p>
          <a:p>
            <a:pPr>
              <a:buFontTx/>
              <a:buChar char="-"/>
            </a:pPr>
            <a:r>
              <a:rPr lang="hu-HU" sz="1400" dirty="0" smtClean="0"/>
              <a:t> </a:t>
            </a:r>
            <a:r>
              <a:rPr lang="en-US" sz="1400" dirty="0" smtClean="0"/>
              <a:t>480 </a:t>
            </a:r>
            <a:r>
              <a:rPr lang="en-US" sz="1400" dirty="0" err="1" smtClean="0"/>
              <a:t>pcs</a:t>
            </a:r>
            <a:r>
              <a:rPr lang="en-US" sz="1400" dirty="0" smtClean="0"/>
              <a:t> </a:t>
            </a:r>
            <a:r>
              <a:rPr lang="en-US" sz="1400" dirty="0" err="1" smtClean="0"/>
              <a:t>Medistance</a:t>
            </a:r>
            <a:r>
              <a:rPr lang="en-US" sz="1400" dirty="0" smtClean="0"/>
              <a:t> devices</a:t>
            </a:r>
          </a:p>
          <a:p>
            <a:pPr>
              <a:buFontTx/>
              <a:buChar char="-"/>
            </a:pPr>
            <a:r>
              <a:rPr lang="en-US" sz="1400" dirty="0" smtClean="0"/>
              <a:t> 9 months long, in 5 clinics, 180 patient</a:t>
            </a:r>
            <a:endParaRPr lang="hu-HU" sz="1400" dirty="0" smtClean="0"/>
          </a:p>
          <a:p>
            <a:pPr>
              <a:buFontTx/>
              <a:buChar char="-"/>
            </a:pPr>
            <a:r>
              <a:rPr lang="hu-HU" sz="1400" dirty="0" smtClean="0"/>
              <a:t> 30% </a:t>
            </a:r>
            <a:r>
              <a:rPr lang="hu-HU" sz="1400" dirty="0" err="1" smtClean="0"/>
              <a:t>cost</a:t>
            </a:r>
            <a:r>
              <a:rPr lang="hu-HU" sz="1400" dirty="0" smtClean="0"/>
              <a:t> saving</a:t>
            </a:r>
            <a:endParaRPr lang="en-US" sz="1400" dirty="0" smtClean="0"/>
          </a:p>
          <a:p>
            <a:r>
              <a:rPr lang="hu-HU" dirty="0" smtClean="0"/>
              <a:t> </a:t>
            </a:r>
            <a:endParaRPr lang="en-US" dirty="0"/>
          </a:p>
        </p:txBody>
      </p:sp>
      <p:pic>
        <p:nvPicPr>
          <p:cNvPr id="19" name="Picture 2" descr="Címla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80" y="23093"/>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47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595" y="138513"/>
            <a:ext cx="8229600" cy="1143000"/>
          </a:xfrm>
        </p:spPr>
        <p:txBody>
          <a:bodyPr>
            <a:noAutofit/>
          </a:bodyPr>
          <a:lstStyle/>
          <a:p>
            <a:pPr algn="r"/>
            <a:r>
              <a:rPr lang="sv-SE" sz="5400" i="1" dirty="0" smtClean="0">
                <a:solidFill>
                  <a:schemeClr val="bg1">
                    <a:lumMod val="50000"/>
                  </a:schemeClr>
                </a:solidFill>
                <a:latin typeface="+mn-lt"/>
                <a:ea typeface="+mn-ea"/>
                <a:cs typeface="+mn-cs"/>
              </a:rPr>
              <a:t>Go </a:t>
            </a:r>
            <a:r>
              <a:rPr lang="sv-SE" sz="5400" i="1" dirty="0">
                <a:solidFill>
                  <a:schemeClr val="bg1">
                    <a:lumMod val="50000"/>
                  </a:schemeClr>
                </a:solidFill>
                <a:latin typeface="+mn-lt"/>
                <a:ea typeface="+mn-ea"/>
                <a:cs typeface="+mn-cs"/>
              </a:rPr>
              <a:t>to market</a:t>
            </a:r>
          </a:p>
        </p:txBody>
      </p:sp>
      <p:sp>
        <p:nvSpPr>
          <p:cNvPr id="9219" name="Text Box 3"/>
          <p:cNvSpPr txBox="1">
            <a:spLocks noChangeArrowheads="1"/>
          </p:cNvSpPr>
          <p:nvPr/>
        </p:nvSpPr>
        <p:spPr bwMode="auto">
          <a:xfrm>
            <a:off x="1403350" y="928688"/>
            <a:ext cx="8064500" cy="685800"/>
          </a:xfrm>
          <a:prstGeom prst="rect">
            <a:avLst/>
          </a:prstGeom>
          <a:noFill/>
          <a:ln w="9525">
            <a:noFill/>
            <a:miter lim="800000"/>
            <a:headEnd/>
            <a:tailEnd/>
          </a:ln>
        </p:spPr>
        <p:txBody>
          <a:bodyPr>
            <a:spAutoFit/>
          </a:bodyPr>
          <a:lstStyle/>
          <a:p>
            <a:pPr marL="342900" indent="-342900"/>
            <a:r>
              <a:rPr lang="en-US" b="1">
                <a:latin typeface="Verdana" pitchFamily="34" charset="0"/>
              </a:rPr>
              <a:t>Pyramid of business model vs. partners</a:t>
            </a:r>
          </a:p>
          <a:p>
            <a:pPr marL="342900" indent="-342900">
              <a:spcBef>
                <a:spcPct val="50000"/>
              </a:spcBef>
              <a:buFont typeface="Verdana" pitchFamily="34" charset="0"/>
              <a:buAutoNum type="arabicPeriod"/>
            </a:pPr>
            <a:endParaRPr lang="en-US" sz="1400" i="1"/>
          </a:p>
        </p:txBody>
      </p:sp>
      <p:pic>
        <p:nvPicPr>
          <p:cNvPr id="5" name="Tartalom helye 4"/>
          <p:cNvPicPr>
            <a:picLocks noChangeArrowheads="1"/>
          </p:cNvPicPr>
          <p:nvPr/>
        </p:nvPicPr>
        <p:blipFill>
          <a:blip r:embed="rId2" cstate="print"/>
          <a:srcRect/>
          <a:stretch>
            <a:fillRect/>
          </a:stretch>
        </p:blipFill>
        <p:spPr bwMode="auto">
          <a:xfrm>
            <a:off x="0" y="1341438"/>
            <a:ext cx="4248150" cy="2879725"/>
          </a:xfrm>
          <a:prstGeom prst="rect">
            <a:avLst/>
          </a:prstGeom>
          <a:noFill/>
          <a:ln w="9525">
            <a:noFill/>
            <a:miter lim="800000"/>
            <a:headEnd/>
            <a:tailEnd/>
          </a:ln>
        </p:spPr>
      </p:pic>
      <p:pic>
        <p:nvPicPr>
          <p:cNvPr id="9221" name="Tartalom helye 4"/>
          <p:cNvPicPr>
            <a:picLocks noChangeArrowheads="1"/>
          </p:cNvPicPr>
          <p:nvPr/>
        </p:nvPicPr>
        <p:blipFill>
          <a:blip r:embed="rId3" cstate="print"/>
          <a:srcRect/>
          <a:stretch>
            <a:fillRect/>
          </a:stretch>
        </p:blipFill>
        <p:spPr bwMode="auto">
          <a:xfrm>
            <a:off x="3779838" y="1341438"/>
            <a:ext cx="4251325" cy="3170237"/>
          </a:xfrm>
          <a:prstGeom prst="rect">
            <a:avLst/>
          </a:prstGeom>
          <a:noFill/>
          <a:ln w="9525">
            <a:noFill/>
            <a:miter lim="800000"/>
            <a:headEnd/>
            <a:tailEnd/>
          </a:ln>
        </p:spPr>
      </p:pic>
      <p:pic>
        <p:nvPicPr>
          <p:cNvPr id="3" name="Tartalom helye 4"/>
          <p:cNvPicPr>
            <a:picLocks noChangeArrowheads="1"/>
          </p:cNvPicPr>
          <p:nvPr/>
        </p:nvPicPr>
        <p:blipFill>
          <a:blip r:embed="rId4" cstate="print"/>
          <a:srcRect/>
          <a:stretch>
            <a:fillRect/>
          </a:stretch>
        </p:blipFill>
        <p:spPr bwMode="auto">
          <a:xfrm>
            <a:off x="2119313" y="3860800"/>
            <a:ext cx="4108450" cy="3024188"/>
          </a:xfrm>
          <a:prstGeom prst="rect">
            <a:avLst/>
          </a:prstGeom>
          <a:noFill/>
          <a:ln w="9525">
            <a:noFill/>
            <a:miter lim="800000"/>
            <a:headEnd/>
            <a:tailEnd/>
          </a:ln>
        </p:spPr>
      </p:pic>
      <p:sp>
        <p:nvSpPr>
          <p:cNvPr id="6" name="Téglalap 5"/>
          <p:cNvSpPr>
            <a:spLocks noChangeArrowheads="1"/>
          </p:cNvSpPr>
          <p:nvPr/>
        </p:nvSpPr>
        <p:spPr bwMode="auto">
          <a:xfrm>
            <a:off x="395288" y="4365625"/>
            <a:ext cx="2808287" cy="1098550"/>
          </a:xfrm>
          <a:prstGeom prst="rect">
            <a:avLst/>
          </a:prstGeom>
          <a:noFill/>
          <a:ln w="9525">
            <a:noFill/>
            <a:miter lim="800000"/>
            <a:headEnd/>
            <a:tailEnd/>
          </a:ln>
        </p:spPr>
        <p:txBody>
          <a:bodyPr>
            <a:spAutoFit/>
          </a:bodyPr>
          <a:lstStyle/>
          <a:p>
            <a:r>
              <a:rPr lang="hu-HU" b="1" dirty="0">
                <a:latin typeface="Verdana" pitchFamily="34" charset="0"/>
              </a:rPr>
              <a:t>Market potential, monthly fee in Euro</a:t>
            </a:r>
          </a:p>
          <a:p>
            <a:r>
              <a:rPr lang="hu-HU" sz="1200" b="1" dirty="0">
                <a:latin typeface="Verdana" pitchFamily="34" charset="0"/>
              </a:rPr>
              <a:t>(including device+HW one time fees)</a:t>
            </a:r>
            <a:r>
              <a:rPr lang="hu-HU" b="1" dirty="0">
                <a:latin typeface="Verdana" pitchFamily="34" charset="0"/>
              </a:rPr>
              <a:t>  </a:t>
            </a:r>
            <a:endParaRPr lang="hu-HU" dirty="0">
              <a:latin typeface="Verdana" pitchFamily="34" charset="0"/>
            </a:endParaRPr>
          </a:p>
        </p:txBody>
      </p:sp>
      <p:pic>
        <p:nvPicPr>
          <p:cNvPr id="8" name="Picture 2" descr="Címl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4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100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u-HU" dirty="0" smtClean="0"/>
              <a:t>Szabolcs Szatmár Bereg county </a:t>
            </a:r>
          </a:p>
          <a:p>
            <a:r>
              <a:rPr lang="hu-HU" dirty="0">
                <a:hlinkClick r:id="rId2"/>
              </a:rPr>
              <a:t>http://</a:t>
            </a:r>
            <a:r>
              <a:rPr lang="hu-HU" dirty="0" smtClean="0">
                <a:hlinkClick r:id="rId2"/>
              </a:rPr>
              <a:t>www.youtube.com/watch?v=oLk5VEoGa9k</a:t>
            </a:r>
            <a:endParaRPr lang="hu-HU" dirty="0" smtClean="0"/>
          </a:p>
          <a:p>
            <a:endParaRPr lang="hu-HU" dirty="0"/>
          </a:p>
        </p:txBody>
      </p:sp>
      <p:sp>
        <p:nvSpPr>
          <p:cNvPr id="4" name="Rectangle 2"/>
          <p:cNvSpPr txBox="1">
            <a:spLocks noChangeArrowheads="1"/>
          </p:cNvSpPr>
          <p:nvPr/>
        </p:nvSpPr>
        <p:spPr>
          <a:xfrm>
            <a:off x="395595" y="13851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hu-HU" sz="5400" i="1" dirty="0" smtClean="0">
                <a:solidFill>
                  <a:schemeClr val="bg1">
                    <a:lumMod val="50000"/>
                  </a:schemeClr>
                </a:solidFill>
                <a:latin typeface="+mn-lt"/>
                <a:ea typeface="+mn-ea"/>
                <a:cs typeface="+mn-cs"/>
              </a:rPr>
              <a:t>Pilot</a:t>
            </a:r>
            <a:endParaRPr lang="sv-SE" sz="5400" i="1" dirty="0">
              <a:solidFill>
                <a:schemeClr val="bg1">
                  <a:lumMod val="50000"/>
                </a:schemeClr>
              </a:solidFill>
              <a:latin typeface="+mn-lt"/>
              <a:ea typeface="+mn-ea"/>
              <a:cs typeface="+mn-cs"/>
            </a:endParaRPr>
          </a:p>
        </p:txBody>
      </p:sp>
      <p:pic>
        <p:nvPicPr>
          <p:cNvPr id="5" name="Picture 2" descr="Cím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913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0" y="274638"/>
            <a:ext cx="8686800" cy="1143000"/>
          </a:xfrm>
        </p:spPr>
        <p:txBody>
          <a:bodyPr>
            <a:noAutofit/>
          </a:bodyPr>
          <a:lstStyle/>
          <a:p>
            <a:pPr algn="r"/>
            <a:r>
              <a:rPr lang="en-GB" sz="4800" i="1" dirty="0">
                <a:solidFill>
                  <a:schemeClr val="bg1">
                    <a:lumMod val="50000"/>
                  </a:schemeClr>
                </a:solidFill>
                <a:latin typeface="+mn-lt"/>
                <a:ea typeface="+mn-ea"/>
                <a:cs typeface="+mn-cs"/>
              </a:rPr>
              <a:t>Health in the future: Europe 2020</a:t>
            </a:r>
          </a:p>
        </p:txBody>
      </p:sp>
      <p:sp>
        <p:nvSpPr>
          <p:cNvPr id="822275" name="Rectangle 3"/>
          <p:cNvSpPr>
            <a:spLocks noGrp="1" noChangeArrowheads="1"/>
          </p:cNvSpPr>
          <p:nvPr>
            <p:ph type="body" idx="1"/>
          </p:nvPr>
        </p:nvSpPr>
        <p:spPr>
          <a:xfrm>
            <a:off x="611188" y="1340768"/>
            <a:ext cx="7924800" cy="5256584"/>
          </a:xfrm>
        </p:spPr>
        <p:txBody>
          <a:bodyPr>
            <a:normAutofit lnSpcReduction="10000"/>
          </a:bodyPr>
          <a:lstStyle/>
          <a:p>
            <a:pPr>
              <a:lnSpc>
                <a:spcPct val="80000"/>
              </a:lnSpc>
            </a:pPr>
            <a:r>
              <a:rPr lang="en-GB" dirty="0">
                <a:effectLst>
                  <a:outerShdw blurRad="38100" dist="38100" dir="2700000" algn="tl">
                    <a:srgbClr val="C0C0C0"/>
                  </a:outerShdw>
                </a:effectLst>
              </a:rPr>
              <a:t>A smart, sustainable and inclusive</a:t>
            </a:r>
            <a:r>
              <a:rPr lang="en-GB" dirty="0"/>
              <a:t> </a:t>
            </a:r>
            <a:r>
              <a:rPr lang="en-GB" dirty="0">
                <a:effectLst>
                  <a:outerShdw blurRad="38100" dist="38100" dir="2700000" algn="tl">
                    <a:srgbClr val="C0C0C0"/>
                  </a:outerShdw>
                </a:effectLst>
              </a:rPr>
              <a:t>economy</a:t>
            </a:r>
          </a:p>
          <a:p>
            <a:pPr>
              <a:lnSpc>
                <a:spcPct val="80000"/>
              </a:lnSpc>
              <a:buFontTx/>
              <a:buNone/>
            </a:pPr>
            <a:endParaRPr lang="en-GB" dirty="0"/>
          </a:p>
          <a:p>
            <a:pPr lvl="1">
              <a:lnSpc>
                <a:spcPct val="80000"/>
              </a:lnSpc>
            </a:pPr>
            <a:r>
              <a:rPr lang="en-GB" sz="2000" b="1" dirty="0"/>
              <a:t>75% of the 20-64 year-olds to be employed</a:t>
            </a:r>
            <a:br>
              <a:rPr lang="en-GB" sz="2000" b="1" dirty="0"/>
            </a:br>
            <a:r>
              <a:rPr lang="en-GB" sz="2000" b="1" dirty="0"/>
              <a:t> </a:t>
            </a:r>
          </a:p>
          <a:p>
            <a:pPr lvl="1">
              <a:lnSpc>
                <a:spcPct val="80000"/>
              </a:lnSpc>
            </a:pPr>
            <a:r>
              <a:rPr lang="en-GB" sz="2000" b="1" dirty="0"/>
              <a:t>at least 20 million fewer people in or at risk of poverty and social exclusion</a:t>
            </a:r>
            <a:r>
              <a:rPr lang="en-GB" sz="2000" dirty="0">
                <a:solidFill>
                  <a:srgbClr val="8997FF"/>
                </a:solidFill>
              </a:rPr>
              <a:t> </a:t>
            </a:r>
          </a:p>
          <a:p>
            <a:pPr lvl="1">
              <a:lnSpc>
                <a:spcPct val="80000"/>
              </a:lnSpc>
            </a:pPr>
            <a:endParaRPr lang="en-GB" sz="2000" dirty="0"/>
          </a:p>
          <a:p>
            <a:pPr lvl="1">
              <a:lnSpc>
                <a:spcPct val="80000"/>
              </a:lnSpc>
            </a:pPr>
            <a:r>
              <a:rPr lang="en-GB" sz="2000" dirty="0"/>
              <a:t>3% of the EU's GDP (public and private combined) to be invested in R&amp;D/innovation </a:t>
            </a:r>
            <a:br>
              <a:rPr lang="en-GB" sz="2000" dirty="0"/>
            </a:br>
            <a:endParaRPr lang="en-GB" sz="2000" dirty="0"/>
          </a:p>
          <a:p>
            <a:pPr lvl="1">
              <a:lnSpc>
                <a:spcPct val="80000"/>
              </a:lnSpc>
            </a:pPr>
            <a:r>
              <a:rPr lang="en-GB" sz="2000" dirty="0"/>
              <a:t>greenhouse gas emissions 20% lower than 1990 </a:t>
            </a:r>
          </a:p>
          <a:p>
            <a:pPr lvl="1">
              <a:lnSpc>
                <a:spcPct val="80000"/>
              </a:lnSpc>
            </a:pPr>
            <a:r>
              <a:rPr lang="en-GB" sz="2000" dirty="0"/>
              <a:t>20% of energy from renewables </a:t>
            </a:r>
          </a:p>
          <a:p>
            <a:pPr lvl="1">
              <a:lnSpc>
                <a:spcPct val="80000"/>
              </a:lnSpc>
            </a:pPr>
            <a:r>
              <a:rPr lang="en-GB" sz="2000" dirty="0"/>
              <a:t>20% increase in energy efficiency </a:t>
            </a:r>
            <a:br>
              <a:rPr lang="en-GB" sz="2000" dirty="0"/>
            </a:br>
            <a:endParaRPr lang="en-GB" sz="2000" dirty="0"/>
          </a:p>
          <a:p>
            <a:pPr>
              <a:lnSpc>
                <a:spcPct val="80000"/>
              </a:lnSpc>
              <a:buFontTx/>
              <a:buNone/>
            </a:pPr>
            <a:r>
              <a:rPr lang="en-GB" sz="1800" dirty="0"/>
              <a:t> </a:t>
            </a:r>
          </a:p>
          <a:p>
            <a:pPr lvl="1">
              <a:lnSpc>
                <a:spcPct val="80000"/>
              </a:lnSpc>
            </a:pPr>
            <a:r>
              <a:rPr lang="en-GB" sz="2000" dirty="0"/>
              <a:t>Reducing school drop-out rates below 10% </a:t>
            </a:r>
          </a:p>
          <a:p>
            <a:pPr lvl="1">
              <a:lnSpc>
                <a:spcPct val="80000"/>
              </a:lnSpc>
            </a:pPr>
            <a:r>
              <a:rPr lang="en-GB" sz="2000" dirty="0"/>
              <a:t>at least 40% of 30-34–year-olds completing third level education </a:t>
            </a:r>
            <a:r>
              <a:rPr lang="en-GB" sz="1800" dirty="0"/>
              <a:t/>
            </a:r>
            <a:br>
              <a:rPr lang="en-GB" sz="1800" dirty="0"/>
            </a:br>
            <a:endParaRPr lang="en-GB" sz="1800" dirty="0"/>
          </a:p>
          <a:p>
            <a:pPr lvl="1">
              <a:lnSpc>
                <a:spcPct val="80000"/>
              </a:lnSpc>
            </a:pPr>
            <a:endParaRPr lang="en-GB" sz="1400" dirty="0">
              <a:solidFill>
                <a:srgbClr val="8997FF"/>
              </a:solidFill>
            </a:endParaRPr>
          </a:p>
          <a:p>
            <a:pPr>
              <a:lnSpc>
                <a:spcPct val="80000"/>
              </a:lnSpc>
              <a:buFontTx/>
              <a:buNone/>
            </a:pPr>
            <a:endParaRPr lang="en-GB" sz="1300" dirty="0">
              <a:solidFill>
                <a:srgbClr val="8997FF"/>
              </a:solidFill>
            </a:endParaRPr>
          </a:p>
          <a:p>
            <a:pPr lvl="1">
              <a:lnSpc>
                <a:spcPct val="80000"/>
              </a:lnSpc>
            </a:pPr>
            <a:endParaRPr lang="en-GB" sz="1600" dirty="0"/>
          </a:p>
          <a:p>
            <a:pPr>
              <a:lnSpc>
                <a:spcPct val="80000"/>
              </a:lnSpc>
              <a:buFontTx/>
              <a:buNone/>
            </a:pPr>
            <a:endParaRPr lang="en-GB" sz="1800" dirty="0"/>
          </a:p>
        </p:txBody>
      </p:sp>
    </p:spTree>
    <p:extLst>
      <p:ext uri="{BB962C8B-B14F-4D97-AF65-F5344CB8AC3E}">
        <p14:creationId xmlns:p14="http://schemas.microsoft.com/office/powerpoint/2010/main" val="85192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5148064" y="2708920"/>
            <a:ext cx="3600400" cy="830997"/>
          </a:xfrm>
          <a:prstGeom prst="rect">
            <a:avLst/>
          </a:prstGeom>
          <a:noFill/>
        </p:spPr>
        <p:txBody>
          <a:bodyPr wrap="square" rtlCol="0">
            <a:spAutoFit/>
          </a:bodyPr>
          <a:lstStyle/>
          <a:p>
            <a:r>
              <a:rPr lang="en-US" sz="4800" i="1" dirty="0" err="1" smtClean="0">
                <a:solidFill>
                  <a:schemeClr val="tx1">
                    <a:lumMod val="95000"/>
                    <a:lumOff val="5000"/>
                  </a:schemeClr>
                </a:solidFill>
              </a:rPr>
              <a:t>Telemedic</a:t>
            </a:r>
            <a:r>
              <a:rPr lang="hu-HU" sz="4800" i="1" dirty="0" smtClean="0">
                <a:solidFill>
                  <a:schemeClr val="tx1">
                    <a:lumMod val="95000"/>
                    <a:lumOff val="5000"/>
                  </a:schemeClr>
                </a:solidFill>
              </a:rPr>
              <a:t>ine</a:t>
            </a:r>
            <a:endParaRPr lang="en-US" sz="4800" i="1" dirty="0" smtClean="0">
              <a:solidFill>
                <a:schemeClr val="tx1">
                  <a:lumMod val="95000"/>
                  <a:lumOff val="5000"/>
                </a:schemeClr>
              </a:solidFill>
            </a:endParaRPr>
          </a:p>
        </p:txBody>
      </p:sp>
      <p:sp>
        <p:nvSpPr>
          <p:cNvPr id="5" name="Szövegdoboz 4"/>
          <p:cNvSpPr txBox="1"/>
          <p:nvPr/>
        </p:nvSpPr>
        <p:spPr>
          <a:xfrm>
            <a:off x="710145" y="3517557"/>
            <a:ext cx="3168352" cy="830997"/>
          </a:xfrm>
          <a:prstGeom prst="rect">
            <a:avLst/>
          </a:prstGeom>
          <a:noFill/>
        </p:spPr>
        <p:txBody>
          <a:bodyPr wrap="square" rtlCol="0">
            <a:spAutoFit/>
          </a:bodyPr>
          <a:lstStyle/>
          <a:p>
            <a:r>
              <a:rPr lang="en-US" sz="4800" i="1" dirty="0" err="1" smtClean="0">
                <a:solidFill>
                  <a:schemeClr val="tx1">
                    <a:lumMod val="95000"/>
                    <a:lumOff val="5000"/>
                  </a:schemeClr>
                </a:solidFill>
              </a:rPr>
              <a:t>Prev</a:t>
            </a:r>
            <a:r>
              <a:rPr lang="hu-HU" sz="4800" i="1" dirty="0" smtClean="0">
                <a:solidFill>
                  <a:schemeClr val="tx1">
                    <a:lumMod val="95000"/>
                    <a:lumOff val="5000"/>
                  </a:schemeClr>
                </a:solidFill>
              </a:rPr>
              <a:t>ention</a:t>
            </a:r>
            <a:endParaRPr lang="en-US" sz="4800" i="1" dirty="0" smtClean="0">
              <a:solidFill>
                <a:schemeClr val="tx1">
                  <a:lumMod val="95000"/>
                  <a:lumOff val="5000"/>
                </a:schemeClr>
              </a:solidFill>
            </a:endParaRPr>
          </a:p>
        </p:txBody>
      </p:sp>
      <p:pic>
        <p:nvPicPr>
          <p:cNvPr id="2054" name="Picture 6" descr="http://www.bopdesign.com/wp-content/uploads/2012/04/Website-Health-Perfomance.jpg"/>
          <p:cNvPicPr>
            <a:picLocks noChangeAspect="1" noChangeArrowheads="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2051720" y="1124742"/>
            <a:ext cx="5760640" cy="57606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ím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41387"/>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normAutofit/>
          </a:bodyPr>
          <a:lstStyle/>
          <a:p>
            <a:pPr algn="r"/>
            <a:r>
              <a:rPr lang="en-GB" sz="5400" i="1" dirty="0">
                <a:solidFill>
                  <a:schemeClr val="bg1">
                    <a:lumMod val="50000"/>
                  </a:schemeClr>
                </a:solidFill>
                <a:latin typeface="+mn-lt"/>
                <a:ea typeface="+mn-ea"/>
                <a:cs typeface="+mn-cs"/>
              </a:rPr>
              <a:t>7 Flagship initiatives</a:t>
            </a:r>
          </a:p>
        </p:txBody>
      </p:sp>
      <p:sp>
        <p:nvSpPr>
          <p:cNvPr id="823299" name="Rectangle 3"/>
          <p:cNvSpPr>
            <a:spLocks noGrp="1" noChangeArrowheads="1"/>
          </p:cNvSpPr>
          <p:nvPr>
            <p:ph type="body" idx="1"/>
          </p:nvPr>
        </p:nvSpPr>
        <p:spPr>
          <a:xfrm>
            <a:off x="609600" y="1556792"/>
            <a:ext cx="7924800" cy="4824958"/>
          </a:xfrm>
        </p:spPr>
        <p:txBody>
          <a:bodyPr>
            <a:noAutofit/>
          </a:bodyPr>
          <a:lstStyle/>
          <a:p>
            <a:pPr>
              <a:lnSpc>
                <a:spcPct val="80000"/>
              </a:lnSpc>
              <a:buFontTx/>
              <a:buNone/>
            </a:pPr>
            <a:endParaRPr lang="en-GB" sz="2400" dirty="0"/>
          </a:p>
          <a:p>
            <a:pPr>
              <a:lnSpc>
                <a:spcPct val="80000"/>
              </a:lnSpc>
            </a:pPr>
            <a:r>
              <a:rPr lang="en-GB" sz="2400" b="1" dirty="0"/>
              <a:t>Innovation Union  - (including healthy and active ageing)</a:t>
            </a:r>
            <a:br>
              <a:rPr lang="en-GB" sz="2400" b="1" dirty="0"/>
            </a:br>
            <a:endParaRPr lang="en-GB" sz="2400" b="1" dirty="0"/>
          </a:p>
          <a:p>
            <a:pPr>
              <a:lnSpc>
                <a:spcPct val="80000"/>
              </a:lnSpc>
            </a:pPr>
            <a:r>
              <a:rPr lang="en-GB" sz="2400" b="1" dirty="0"/>
              <a:t>European platform against poverty and social exclusion (including health inequalities, and mental health)</a:t>
            </a:r>
          </a:p>
          <a:p>
            <a:pPr>
              <a:lnSpc>
                <a:spcPct val="80000"/>
              </a:lnSpc>
              <a:buFontTx/>
              <a:buNone/>
            </a:pPr>
            <a:endParaRPr lang="en-GB" sz="2400" b="1" dirty="0"/>
          </a:p>
          <a:p>
            <a:pPr>
              <a:lnSpc>
                <a:spcPct val="80000"/>
              </a:lnSpc>
            </a:pPr>
            <a:r>
              <a:rPr lang="en-GB" sz="2400" dirty="0"/>
              <a:t>Youth on the move </a:t>
            </a:r>
            <a:br>
              <a:rPr lang="en-GB" sz="2400" dirty="0"/>
            </a:br>
            <a:endParaRPr lang="en-GB" sz="2400" dirty="0"/>
          </a:p>
          <a:p>
            <a:pPr>
              <a:lnSpc>
                <a:spcPct val="80000"/>
              </a:lnSpc>
            </a:pPr>
            <a:r>
              <a:rPr lang="en-GB" sz="2400" dirty="0"/>
              <a:t>Resource-efficient Europe</a:t>
            </a:r>
            <a:br>
              <a:rPr lang="en-GB" sz="2400" dirty="0"/>
            </a:br>
            <a:r>
              <a:rPr lang="en-GB" sz="2400" dirty="0"/>
              <a:t> </a:t>
            </a:r>
          </a:p>
          <a:p>
            <a:pPr>
              <a:lnSpc>
                <a:spcPct val="80000"/>
              </a:lnSpc>
            </a:pPr>
            <a:r>
              <a:rPr lang="en-GB" sz="2400" dirty="0"/>
              <a:t>An industrial policy for the globalisation era</a:t>
            </a:r>
            <a:br>
              <a:rPr lang="en-GB" sz="2400" dirty="0"/>
            </a:br>
            <a:r>
              <a:rPr lang="en-GB" sz="2400" dirty="0"/>
              <a:t> </a:t>
            </a:r>
          </a:p>
          <a:p>
            <a:pPr>
              <a:lnSpc>
                <a:spcPct val="80000"/>
              </a:lnSpc>
            </a:pPr>
            <a:r>
              <a:rPr lang="en-GB" sz="2400" dirty="0"/>
              <a:t>An agenda for new skills and jobs</a:t>
            </a:r>
            <a:br>
              <a:rPr lang="en-GB" sz="2400" dirty="0"/>
            </a:br>
            <a:r>
              <a:rPr lang="en-GB" sz="2400" dirty="0"/>
              <a:t> </a:t>
            </a:r>
          </a:p>
          <a:p>
            <a:pPr>
              <a:lnSpc>
                <a:spcPct val="80000"/>
              </a:lnSpc>
            </a:pPr>
            <a:r>
              <a:rPr lang="en-GB" sz="2400" dirty="0"/>
              <a:t>Digital Agenda for Europe </a:t>
            </a:r>
            <a:br>
              <a:rPr lang="en-GB" sz="2400" dirty="0"/>
            </a:br>
            <a:endParaRPr lang="en-GB" sz="2400" dirty="0"/>
          </a:p>
          <a:p>
            <a:pPr>
              <a:lnSpc>
                <a:spcPct val="80000"/>
              </a:lnSpc>
              <a:buFontTx/>
              <a:buNone/>
            </a:pPr>
            <a:endParaRPr lang="en-GB" sz="2400" dirty="0"/>
          </a:p>
        </p:txBody>
      </p:sp>
    </p:spTree>
    <p:extLst>
      <p:ext uri="{BB962C8B-B14F-4D97-AF65-F5344CB8AC3E}">
        <p14:creationId xmlns:p14="http://schemas.microsoft.com/office/powerpoint/2010/main" val="928801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a:xfrm>
            <a:off x="528160" y="706186"/>
            <a:ext cx="7924800" cy="990600"/>
          </a:xfrm>
        </p:spPr>
        <p:txBody>
          <a:bodyPr>
            <a:noAutofit/>
          </a:bodyPr>
          <a:lstStyle/>
          <a:p>
            <a:pPr algn="r"/>
            <a:r>
              <a:rPr lang="en-GB" sz="4800" i="1" dirty="0">
                <a:solidFill>
                  <a:schemeClr val="bg1">
                    <a:lumMod val="50000"/>
                  </a:schemeClr>
                </a:solidFill>
                <a:latin typeface="+mn-lt"/>
                <a:ea typeface="+mn-ea"/>
                <a:cs typeface="+mn-cs"/>
              </a:rPr>
              <a:t>Health in Europe 2020: Innovation platform for healthy and active ageing</a:t>
            </a:r>
          </a:p>
        </p:txBody>
      </p:sp>
      <p:sp>
        <p:nvSpPr>
          <p:cNvPr id="806917" name="Rectangle 5"/>
          <p:cNvSpPr>
            <a:spLocks noGrp="1" noChangeArrowheads="1"/>
          </p:cNvSpPr>
          <p:nvPr>
            <p:ph type="body" sz="half" idx="1"/>
          </p:nvPr>
        </p:nvSpPr>
        <p:spPr>
          <a:xfrm>
            <a:off x="539750" y="2565400"/>
            <a:ext cx="3744913" cy="3609975"/>
          </a:xfrm>
        </p:spPr>
        <p:txBody>
          <a:bodyPr/>
          <a:lstStyle/>
          <a:p>
            <a:r>
              <a:rPr lang="en-GB" sz="2800"/>
              <a:t>increase healthy life years by 2 years by 2020</a:t>
            </a:r>
          </a:p>
          <a:p>
            <a:r>
              <a:rPr lang="en-GB" sz="2800"/>
              <a:t>Innovation in health technology and health systems</a:t>
            </a:r>
          </a:p>
        </p:txBody>
      </p:sp>
      <p:pic>
        <p:nvPicPr>
          <p:cNvPr id="806920" name="Picture 8" descr="Newly published report on the public consultation on the European Innovation Partnership on Active and Healthy Ag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46038"/>
            <a:ext cx="695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806922" name="Picture 10" descr="Newly published report on the public consultation on the European Innovation Partnership on Active and Healthy Ag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46038"/>
            <a:ext cx="695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806928" name="Picture 16" descr="shutterstock_23529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492375"/>
            <a:ext cx="4319588"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15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normAutofit/>
          </a:bodyPr>
          <a:lstStyle/>
          <a:p>
            <a:pPr algn="r"/>
            <a:r>
              <a:rPr lang="en-GB" sz="4800" i="1" dirty="0">
                <a:solidFill>
                  <a:schemeClr val="bg1">
                    <a:lumMod val="50000"/>
                  </a:schemeClr>
                </a:solidFill>
                <a:latin typeface="+mn-lt"/>
                <a:ea typeface="+mn-ea"/>
                <a:cs typeface="+mn-cs"/>
              </a:rPr>
              <a:t>Challenges to health care sector</a:t>
            </a:r>
          </a:p>
        </p:txBody>
      </p:sp>
      <p:sp>
        <p:nvSpPr>
          <p:cNvPr id="827395" name="Rectangle 3"/>
          <p:cNvSpPr>
            <a:spLocks noGrp="1" noChangeArrowheads="1"/>
          </p:cNvSpPr>
          <p:nvPr>
            <p:ph type="body" idx="1"/>
          </p:nvPr>
        </p:nvSpPr>
        <p:spPr/>
        <p:txBody>
          <a:bodyPr/>
          <a:lstStyle/>
          <a:p>
            <a:r>
              <a:rPr lang="en-GB"/>
              <a:t>Health promotion and prevention </a:t>
            </a:r>
          </a:p>
          <a:p>
            <a:r>
              <a:rPr lang="en-GB"/>
              <a:t>Strengthen cooperation with other sectors – social care, employment,  education</a:t>
            </a:r>
          </a:p>
          <a:p>
            <a:r>
              <a:rPr lang="en-GB"/>
              <a:t>Fair cost containment. </a:t>
            </a:r>
          </a:p>
          <a:p>
            <a:endParaRPr lang="en-GB"/>
          </a:p>
        </p:txBody>
      </p:sp>
    </p:spTree>
    <p:extLst>
      <p:ext uri="{BB962C8B-B14F-4D97-AF65-F5344CB8AC3E}">
        <p14:creationId xmlns:p14="http://schemas.microsoft.com/office/powerpoint/2010/main" val="2363538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AutoShape 2"/>
          <p:cNvSpPr>
            <a:spLocks noChangeArrowheads="1"/>
          </p:cNvSpPr>
          <p:nvPr/>
        </p:nvSpPr>
        <p:spPr bwMode="auto">
          <a:xfrm>
            <a:off x="5435600" y="2276475"/>
            <a:ext cx="2520950" cy="1439863"/>
          </a:xfrm>
          <a:prstGeom prst="homePlate">
            <a:avLst>
              <a:gd name="adj" fmla="val 437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GB" sz="1600" u="sng">
                <a:latin typeface="Arial Narrow" pitchFamily="34" charset="0"/>
              </a:rPr>
              <a:t>Diseases</a:t>
            </a:r>
          </a:p>
        </p:txBody>
      </p:sp>
      <p:sp>
        <p:nvSpPr>
          <p:cNvPr id="793603" name="Rectangle 3"/>
          <p:cNvSpPr>
            <a:spLocks noGrp="1" noChangeArrowheads="1"/>
          </p:cNvSpPr>
          <p:nvPr>
            <p:ph type="title"/>
          </p:nvPr>
        </p:nvSpPr>
        <p:spPr>
          <a:xfrm>
            <a:off x="574675" y="692696"/>
            <a:ext cx="8569325" cy="503238"/>
          </a:xfrm>
        </p:spPr>
        <p:txBody>
          <a:bodyPr>
            <a:noAutofit/>
          </a:bodyPr>
          <a:lstStyle/>
          <a:p>
            <a:pPr algn="r"/>
            <a:r>
              <a:rPr lang="fr-BE" sz="4800" i="1" dirty="0" err="1">
                <a:solidFill>
                  <a:schemeClr val="bg1">
                    <a:lumMod val="50000"/>
                  </a:schemeClr>
                </a:solidFill>
                <a:latin typeface="+mn-lt"/>
                <a:ea typeface="+mn-ea"/>
                <a:cs typeface="+mn-cs"/>
              </a:rPr>
              <a:t>Preventable</a:t>
            </a:r>
            <a:r>
              <a:rPr lang="fr-BE" sz="4800" i="1" dirty="0">
                <a:solidFill>
                  <a:schemeClr val="bg1">
                    <a:lumMod val="50000"/>
                  </a:schemeClr>
                </a:solidFill>
                <a:latin typeface="+mn-lt"/>
                <a:ea typeface="+mn-ea"/>
                <a:cs typeface="+mn-cs"/>
              </a:rPr>
              <a:t> </a:t>
            </a:r>
            <a:r>
              <a:rPr lang="fr-BE" sz="4800" i="1" dirty="0" err="1">
                <a:solidFill>
                  <a:schemeClr val="bg1">
                    <a:lumMod val="50000"/>
                  </a:schemeClr>
                </a:solidFill>
                <a:latin typeface="+mn-lt"/>
                <a:ea typeface="+mn-ea"/>
                <a:cs typeface="+mn-cs"/>
              </a:rPr>
              <a:t>chronic</a:t>
            </a:r>
            <a:r>
              <a:rPr lang="fr-BE" sz="4800" i="1" dirty="0">
                <a:solidFill>
                  <a:schemeClr val="bg1">
                    <a:lumMod val="50000"/>
                  </a:schemeClr>
                </a:solidFill>
                <a:latin typeface="+mn-lt"/>
                <a:ea typeface="+mn-ea"/>
                <a:cs typeface="+mn-cs"/>
              </a:rPr>
              <a:t> </a:t>
            </a:r>
            <a:r>
              <a:rPr lang="fr-BE" sz="4800" i="1" dirty="0" err="1">
                <a:solidFill>
                  <a:schemeClr val="bg1">
                    <a:lumMod val="50000"/>
                  </a:schemeClr>
                </a:solidFill>
                <a:latin typeface="+mn-lt"/>
                <a:ea typeface="+mn-ea"/>
                <a:cs typeface="+mn-cs"/>
              </a:rPr>
              <a:t>diseases</a:t>
            </a:r>
            <a:endParaRPr lang="en-GB" sz="4800" i="1" dirty="0">
              <a:solidFill>
                <a:schemeClr val="bg1">
                  <a:lumMod val="50000"/>
                </a:schemeClr>
              </a:solidFill>
              <a:latin typeface="+mn-lt"/>
              <a:ea typeface="+mn-ea"/>
              <a:cs typeface="+mn-cs"/>
            </a:endParaRPr>
          </a:p>
        </p:txBody>
      </p:sp>
      <p:sp>
        <p:nvSpPr>
          <p:cNvPr id="793604" name="AutoShape 4"/>
          <p:cNvSpPr>
            <a:spLocks noChangeArrowheads="1"/>
          </p:cNvSpPr>
          <p:nvPr/>
        </p:nvSpPr>
        <p:spPr bwMode="auto">
          <a:xfrm>
            <a:off x="3708400" y="2276475"/>
            <a:ext cx="2735263" cy="1439863"/>
          </a:xfrm>
          <a:prstGeom prst="homePlate">
            <a:avLst>
              <a:gd name="adj" fmla="val 474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latin typeface="Arial Narrow" pitchFamily="34" charset="0"/>
              </a:rPr>
              <a:t>Risk factors</a:t>
            </a:r>
          </a:p>
          <a:p>
            <a:pPr algn="ctr"/>
            <a:endParaRPr lang="en-GB" sz="1400">
              <a:latin typeface="Arial Narrow" pitchFamily="34" charset="0"/>
            </a:endParaRPr>
          </a:p>
          <a:p>
            <a:pPr algn="ctr"/>
            <a:r>
              <a:rPr lang="en-GB" sz="1400">
                <a:latin typeface="Arial Narrow" pitchFamily="34" charset="0"/>
              </a:rPr>
              <a:t>Genetic </a:t>
            </a:r>
          </a:p>
          <a:p>
            <a:pPr algn="ctr"/>
            <a:r>
              <a:rPr lang="en-GB" sz="1400">
                <a:latin typeface="Arial Narrow" pitchFamily="34" charset="0"/>
              </a:rPr>
              <a:t>predisposition</a:t>
            </a:r>
          </a:p>
        </p:txBody>
      </p:sp>
      <p:sp>
        <p:nvSpPr>
          <p:cNvPr id="793605" name="AutoShape 5"/>
          <p:cNvSpPr>
            <a:spLocks noChangeArrowheads="1"/>
          </p:cNvSpPr>
          <p:nvPr/>
        </p:nvSpPr>
        <p:spPr bwMode="auto">
          <a:xfrm>
            <a:off x="827088" y="3789363"/>
            <a:ext cx="1439862" cy="360362"/>
          </a:xfrm>
          <a:prstGeom prst="homePlate">
            <a:avLst>
              <a:gd name="adj" fmla="val 9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a:latin typeface="Arial Narrow" pitchFamily="34" charset="0"/>
              </a:rPr>
              <a:t>Nutrition</a:t>
            </a:r>
          </a:p>
        </p:txBody>
      </p:sp>
      <p:sp>
        <p:nvSpPr>
          <p:cNvPr id="793606" name="AutoShape 6"/>
          <p:cNvSpPr>
            <a:spLocks noChangeArrowheads="1"/>
          </p:cNvSpPr>
          <p:nvPr/>
        </p:nvSpPr>
        <p:spPr bwMode="auto">
          <a:xfrm>
            <a:off x="1042988" y="4076700"/>
            <a:ext cx="1296987" cy="360363"/>
          </a:xfrm>
          <a:prstGeom prst="homePlate">
            <a:avLst>
              <a:gd name="adj" fmla="val 899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a:latin typeface="Arial Narrow" pitchFamily="34" charset="0"/>
              </a:rPr>
              <a:t>Alcohol</a:t>
            </a:r>
          </a:p>
        </p:txBody>
      </p:sp>
      <p:sp>
        <p:nvSpPr>
          <p:cNvPr id="793607" name="AutoShape 7"/>
          <p:cNvSpPr>
            <a:spLocks noChangeArrowheads="1"/>
          </p:cNvSpPr>
          <p:nvPr/>
        </p:nvSpPr>
        <p:spPr bwMode="auto">
          <a:xfrm>
            <a:off x="1258888" y="4365625"/>
            <a:ext cx="1223962" cy="360363"/>
          </a:xfrm>
          <a:prstGeom prst="homePlate">
            <a:avLst>
              <a:gd name="adj" fmla="val 8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a:latin typeface="Arial Narrow" pitchFamily="34" charset="0"/>
              </a:rPr>
              <a:t>Drugs</a:t>
            </a:r>
          </a:p>
        </p:txBody>
      </p:sp>
      <p:sp>
        <p:nvSpPr>
          <p:cNvPr id="793608" name="AutoShape 8"/>
          <p:cNvSpPr>
            <a:spLocks noChangeArrowheads="1"/>
          </p:cNvSpPr>
          <p:nvPr/>
        </p:nvSpPr>
        <p:spPr bwMode="auto">
          <a:xfrm>
            <a:off x="2484438" y="2276475"/>
            <a:ext cx="2087562" cy="1439863"/>
          </a:xfrm>
          <a:prstGeom prst="homePlate">
            <a:avLst>
              <a:gd name="adj" fmla="val 362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600" u="sng">
                <a:latin typeface="Arial Narrow" pitchFamily="34" charset="0"/>
              </a:rPr>
              <a:t>No diseases </a:t>
            </a:r>
          </a:p>
        </p:txBody>
      </p:sp>
      <p:sp>
        <p:nvSpPr>
          <p:cNvPr id="793609" name="AutoShape 9"/>
          <p:cNvSpPr>
            <a:spLocks noChangeArrowheads="1"/>
          </p:cNvSpPr>
          <p:nvPr/>
        </p:nvSpPr>
        <p:spPr bwMode="auto">
          <a:xfrm rot="16200000">
            <a:off x="2626519" y="3501232"/>
            <a:ext cx="1152525" cy="1582737"/>
          </a:xfrm>
          <a:prstGeom prst="homePlat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b="1">
                <a:latin typeface="Arial Narrow" pitchFamily="34" charset="0"/>
              </a:rPr>
              <a:t>Primary </a:t>
            </a:r>
          </a:p>
          <a:p>
            <a:r>
              <a:rPr lang="en-GB" sz="1600" b="1">
                <a:latin typeface="Arial Narrow" pitchFamily="34" charset="0"/>
              </a:rPr>
              <a:t>Prevention:</a:t>
            </a:r>
          </a:p>
          <a:p>
            <a:r>
              <a:rPr lang="en-GB" sz="1600" u="sng">
                <a:latin typeface="Arial Narrow" pitchFamily="34" charset="0"/>
              </a:rPr>
              <a:t>Population</a:t>
            </a:r>
          </a:p>
          <a:p>
            <a:endParaRPr lang="en-GB">
              <a:latin typeface="Arial Narrow" pitchFamily="34" charset="0"/>
            </a:endParaRPr>
          </a:p>
        </p:txBody>
      </p:sp>
      <p:sp>
        <p:nvSpPr>
          <p:cNvPr id="793610" name="AutoShape 10"/>
          <p:cNvSpPr>
            <a:spLocks noChangeArrowheads="1"/>
          </p:cNvSpPr>
          <p:nvPr/>
        </p:nvSpPr>
        <p:spPr bwMode="auto">
          <a:xfrm rot="16200000">
            <a:off x="3636170" y="4075906"/>
            <a:ext cx="2519362" cy="1800225"/>
          </a:xfrm>
          <a:prstGeom prst="homePlate">
            <a:avLst>
              <a:gd name="adj" fmla="val 349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b="1">
                <a:latin typeface="Arial Narrow" pitchFamily="34" charset="0"/>
              </a:rPr>
              <a:t>Secondary Prevention:</a:t>
            </a:r>
          </a:p>
          <a:p>
            <a:r>
              <a:rPr lang="en-GB" sz="1600" u="sng">
                <a:latin typeface="Arial Narrow" pitchFamily="34" charset="0"/>
              </a:rPr>
              <a:t>Risk groups</a:t>
            </a:r>
            <a:endParaRPr lang="en-GB" u="sng">
              <a:latin typeface="Arial Narrow" pitchFamily="34" charset="0"/>
            </a:endParaRPr>
          </a:p>
        </p:txBody>
      </p:sp>
      <p:sp>
        <p:nvSpPr>
          <p:cNvPr id="793611" name="AutoShape 11"/>
          <p:cNvSpPr>
            <a:spLocks noChangeArrowheads="1"/>
          </p:cNvSpPr>
          <p:nvPr/>
        </p:nvSpPr>
        <p:spPr bwMode="auto">
          <a:xfrm rot="16200000">
            <a:off x="5903913" y="3608388"/>
            <a:ext cx="1296987" cy="1512887"/>
          </a:xfrm>
          <a:prstGeom prst="homePlat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b="1">
                <a:latin typeface="Arial Narrow" pitchFamily="34" charset="0"/>
              </a:rPr>
              <a:t>Tertiary</a:t>
            </a:r>
          </a:p>
          <a:p>
            <a:r>
              <a:rPr lang="en-GB" sz="1600" b="1">
                <a:latin typeface="Arial Narrow" pitchFamily="34" charset="0"/>
              </a:rPr>
              <a:t>Prevention: </a:t>
            </a:r>
          </a:p>
          <a:p>
            <a:r>
              <a:rPr lang="en-GB" sz="1600" u="sng">
                <a:latin typeface="Arial Narrow" pitchFamily="34" charset="0"/>
              </a:rPr>
              <a:t>Patients</a:t>
            </a:r>
            <a:endParaRPr lang="en-GB" u="sng">
              <a:latin typeface="Arial Narrow" pitchFamily="34" charset="0"/>
            </a:endParaRPr>
          </a:p>
        </p:txBody>
      </p:sp>
      <p:sp>
        <p:nvSpPr>
          <p:cNvPr id="793612" name="AutoShape 12"/>
          <p:cNvSpPr>
            <a:spLocks noChangeArrowheads="1"/>
          </p:cNvSpPr>
          <p:nvPr/>
        </p:nvSpPr>
        <p:spPr bwMode="auto">
          <a:xfrm>
            <a:off x="2268538" y="5084763"/>
            <a:ext cx="1439862" cy="360362"/>
          </a:xfrm>
          <a:prstGeom prst="homePlate">
            <a:avLst>
              <a:gd name="adj" fmla="val 9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400">
                <a:latin typeface="Arial Narrow" pitchFamily="34" charset="0"/>
              </a:rPr>
              <a:t>Cancer screening</a:t>
            </a:r>
          </a:p>
        </p:txBody>
      </p:sp>
      <p:sp>
        <p:nvSpPr>
          <p:cNvPr id="793613" name="AutoShape 13"/>
          <p:cNvSpPr>
            <a:spLocks noChangeArrowheads="1"/>
          </p:cNvSpPr>
          <p:nvPr/>
        </p:nvSpPr>
        <p:spPr bwMode="auto">
          <a:xfrm>
            <a:off x="2484438" y="5372100"/>
            <a:ext cx="1296987" cy="360363"/>
          </a:xfrm>
          <a:prstGeom prst="homePlate">
            <a:avLst>
              <a:gd name="adj" fmla="val 899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a:latin typeface="Arial Narrow" pitchFamily="34" charset="0"/>
              </a:rPr>
              <a:t>CVD</a:t>
            </a:r>
          </a:p>
        </p:txBody>
      </p:sp>
      <p:sp>
        <p:nvSpPr>
          <p:cNvPr id="793614" name="AutoShape 14"/>
          <p:cNvSpPr>
            <a:spLocks noChangeArrowheads="1"/>
          </p:cNvSpPr>
          <p:nvPr/>
        </p:nvSpPr>
        <p:spPr bwMode="auto">
          <a:xfrm>
            <a:off x="2700338" y="5661025"/>
            <a:ext cx="1223962" cy="360363"/>
          </a:xfrm>
          <a:prstGeom prst="homePlate">
            <a:avLst>
              <a:gd name="adj" fmla="val 8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1600">
                <a:latin typeface="Arial Narrow" pitchFamily="34" charset="0"/>
              </a:rPr>
              <a:t>…</a:t>
            </a:r>
          </a:p>
        </p:txBody>
      </p:sp>
    </p:spTree>
    <p:extLst>
      <p:ext uri="{BB962C8B-B14F-4D97-AF65-F5344CB8AC3E}">
        <p14:creationId xmlns:p14="http://schemas.microsoft.com/office/powerpoint/2010/main" val="2249034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a:xfrm>
            <a:off x="179512" y="274638"/>
            <a:ext cx="8507288" cy="1143000"/>
          </a:xfrm>
        </p:spPr>
        <p:txBody>
          <a:bodyPr>
            <a:noAutofit/>
          </a:bodyPr>
          <a:lstStyle/>
          <a:p>
            <a:pPr algn="r"/>
            <a:r>
              <a:rPr lang="en-GB" sz="5400" i="1" dirty="0">
                <a:solidFill>
                  <a:schemeClr val="bg1">
                    <a:lumMod val="50000"/>
                  </a:schemeClr>
                </a:solidFill>
                <a:latin typeface="+mn-lt"/>
                <a:ea typeface="+mn-ea"/>
                <a:cs typeface="+mn-cs"/>
              </a:rPr>
              <a:t>A reflection process on chronic diseases</a:t>
            </a:r>
          </a:p>
        </p:txBody>
      </p:sp>
      <p:sp>
        <p:nvSpPr>
          <p:cNvPr id="829443" name="Rectangle 3"/>
          <p:cNvSpPr>
            <a:spLocks noGrp="1" noChangeArrowheads="1"/>
          </p:cNvSpPr>
          <p:nvPr>
            <p:ph type="body" sz="half" idx="1"/>
          </p:nvPr>
        </p:nvSpPr>
        <p:spPr>
          <a:xfrm>
            <a:off x="539750" y="2060575"/>
            <a:ext cx="5903913" cy="3890963"/>
          </a:xfrm>
        </p:spPr>
        <p:txBody>
          <a:bodyPr/>
          <a:lstStyle/>
          <a:p>
            <a:pPr>
              <a:lnSpc>
                <a:spcPct val="90000"/>
              </a:lnSpc>
            </a:pPr>
            <a:r>
              <a:rPr lang="en-GB" sz="2400" dirty="0"/>
              <a:t>Promotion/prevention/</a:t>
            </a:r>
            <a:br>
              <a:rPr lang="en-GB" sz="2400" dirty="0"/>
            </a:br>
            <a:r>
              <a:rPr lang="en-GB" sz="2400" dirty="0"/>
              <a:t>treatment</a:t>
            </a:r>
          </a:p>
          <a:p>
            <a:pPr>
              <a:lnSpc>
                <a:spcPct val="90000"/>
              </a:lnSpc>
            </a:pPr>
            <a:r>
              <a:rPr lang="en-GB" sz="2400" dirty="0"/>
              <a:t>Citizen/patient/professional</a:t>
            </a:r>
          </a:p>
          <a:p>
            <a:pPr>
              <a:lnSpc>
                <a:spcPct val="90000"/>
              </a:lnSpc>
            </a:pPr>
            <a:r>
              <a:rPr lang="en-GB" sz="2400" dirty="0"/>
              <a:t>Individual/societal</a:t>
            </a:r>
          </a:p>
          <a:p>
            <a:pPr>
              <a:lnSpc>
                <a:spcPct val="90000"/>
              </a:lnSpc>
            </a:pPr>
            <a:r>
              <a:rPr lang="en-GB" sz="2400" dirty="0"/>
              <a:t>Research/Innovation</a:t>
            </a:r>
          </a:p>
          <a:p>
            <a:pPr>
              <a:lnSpc>
                <a:spcPct val="90000"/>
              </a:lnSpc>
            </a:pPr>
            <a:r>
              <a:rPr lang="en-GB" sz="2400" dirty="0"/>
              <a:t>EU/national/local</a:t>
            </a:r>
          </a:p>
          <a:p>
            <a:pPr>
              <a:lnSpc>
                <a:spcPct val="90000"/>
              </a:lnSpc>
            </a:pPr>
            <a:r>
              <a:rPr lang="en-GB" sz="2400" dirty="0"/>
              <a:t>Public </a:t>
            </a:r>
            <a:r>
              <a:rPr lang="en-GB" sz="2400" dirty="0" smtClean="0"/>
              <a:t>policy/stakeholders</a:t>
            </a:r>
            <a:endParaRPr lang="en-GB" sz="2400" dirty="0"/>
          </a:p>
        </p:txBody>
      </p:sp>
      <p:sp>
        <p:nvSpPr>
          <p:cNvPr id="829444" name="Rectangle 4"/>
          <p:cNvSpPr>
            <a:spLocks noGrp="1" noChangeArrowheads="1"/>
          </p:cNvSpPr>
          <p:nvPr>
            <p:ph type="body" sz="half" idx="2"/>
          </p:nvPr>
        </p:nvSpPr>
        <p:spPr/>
        <p:txBody>
          <a:bodyPr/>
          <a:lstStyle/>
          <a:p>
            <a:pPr>
              <a:buFontTx/>
              <a:buNone/>
            </a:pPr>
            <a:endParaRPr lang="hu-HU"/>
          </a:p>
        </p:txBody>
      </p:sp>
      <p:pic>
        <p:nvPicPr>
          <p:cNvPr id="829445" name="Picture 5" descr="relection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1989138"/>
            <a:ext cx="2916238"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89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ncrypted-tbn1.gstatic.com/images?q=tbn:ANd9GcSMM092BbqGc7amKFSwQjrjK6jqGlYaGBr6t2h-PKj8eUnvToPxv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8349"/>
            <a:ext cx="4816589" cy="3453405"/>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10"/>
          <p:cNvSpPr txBox="1"/>
          <p:nvPr/>
        </p:nvSpPr>
        <p:spPr>
          <a:xfrm>
            <a:off x="1619672" y="764704"/>
            <a:ext cx="7603050" cy="1446550"/>
          </a:xfrm>
          <a:prstGeom prst="rect">
            <a:avLst/>
          </a:prstGeom>
          <a:noFill/>
        </p:spPr>
        <p:txBody>
          <a:bodyPr wrap="square" rtlCol="0">
            <a:spAutoFit/>
          </a:bodyPr>
          <a:lstStyle/>
          <a:p>
            <a:pPr algn="r"/>
            <a:r>
              <a:rPr lang="en-US" sz="4400" i="1" dirty="0">
                <a:solidFill>
                  <a:schemeClr val="bg1">
                    <a:lumMod val="50000"/>
                  </a:schemeClr>
                </a:solidFill>
              </a:rPr>
              <a:t>We can assist in finding the best market opportunities </a:t>
            </a:r>
            <a:endParaRPr lang="hu-HU" sz="4400" i="1" dirty="0">
              <a:solidFill>
                <a:schemeClr val="bg1">
                  <a:lumMod val="50000"/>
                </a:schemeClr>
              </a:solidFill>
            </a:endParaRPr>
          </a:p>
        </p:txBody>
      </p:sp>
      <p:sp>
        <p:nvSpPr>
          <p:cNvPr id="5" name="Szövegdoboz 1"/>
          <p:cNvSpPr txBox="1"/>
          <p:nvPr/>
        </p:nvSpPr>
        <p:spPr>
          <a:xfrm>
            <a:off x="5004048" y="2211254"/>
            <a:ext cx="4139952" cy="2862322"/>
          </a:xfrm>
          <a:prstGeom prst="rect">
            <a:avLst/>
          </a:prstGeom>
          <a:noFill/>
        </p:spPr>
        <p:txBody>
          <a:bodyPr wrap="square" rtlCol="0">
            <a:spAutoFit/>
          </a:bodyPr>
          <a:lstStyle/>
          <a:p>
            <a:r>
              <a:rPr lang="hu-HU" sz="4400" i="1" dirty="0">
                <a:solidFill>
                  <a:schemeClr val="tx1">
                    <a:lumMod val="95000"/>
                    <a:lumOff val="5000"/>
                  </a:schemeClr>
                </a:solidFill>
              </a:rPr>
              <a:t>Network</a:t>
            </a:r>
          </a:p>
          <a:p>
            <a:r>
              <a:rPr lang="hu-HU" sz="4400" i="1" dirty="0">
                <a:solidFill>
                  <a:schemeClr val="tx1">
                    <a:lumMod val="95000"/>
                    <a:lumOff val="5000"/>
                  </a:schemeClr>
                </a:solidFill>
              </a:rPr>
              <a:t>Strategy</a:t>
            </a:r>
          </a:p>
          <a:p>
            <a:r>
              <a:rPr lang="hu-HU" sz="4400" i="1" dirty="0">
                <a:solidFill>
                  <a:schemeClr val="tx1">
                    <a:lumMod val="95000"/>
                    <a:lumOff val="5000"/>
                  </a:schemeClr>
                </a:solidFill>
              </a:rPr>
              <a:t>Solution</a:t>
            </a:r>
          </a:p>
          <a:p>
            <a:r>
              <a:rPr lang="hu-HU" sz="4400" i="1" dirty="0">
                <a:solidFill>
                  <a:schemeClr val="tx1">
                    <a:lumMod val="95000"/>
                    <a:lumOff val="5000"/>
                  </a:schemeClr>
                </a:solidFill>
              </a:rPr>
              <a:t>Growth</a:t>
            </a:r>
          </a:p>
        </p:txBody>
      </p:sp>
      <p:pic>
        <p:nvPicPr>
          <p:cNvPr id="6" name="Picture 2" descr="Cím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89" y="260648"/>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80752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945165" y="2420888"/>
            <a:ext cx="7592110" cy="1938992"/>
          </a:xfrm>
          <a:prstGeom prst="rect">
            <a:avLst/>
          </a:prstGeom>
          <a:noFill/>
        </p:spPr>
        <p:txBody>
          <a:bodyPr wrap="square" rtlCol="0">
            <a:spAutoFit/>
          </a:bodyPr>
          <a:lstStyle/>
          <a:p>
            <a:pPr algn="ctr"/>
            <a:r>
              <a:rPr lang="en-US" sz="6000" i="1" dirty="0">
                <a:solidFill>
                  <a:schemeClr val="bg1">
                    <a:lumMod val="50000"/>
                  </a:schemeClr>
                </a:solidFill>
              </a:rPr>
              <a:t>Thank you for your attention!</a:t>
            </a:r>
          </a:p>
        </p:txBody>
      </p:sp>
      <p:pic>
        <p:nvPicPr>
          <p:cNvPr id="4" name="Picture 2" descr="Cím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971625"/>
            <a:ext cx="2857500" cy="6191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85813"/>
            <a:ext cx="19240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3568" y="5174158"/>
            <a:ext cx="4242075" cy="861774"/>
          </a:xfrm>
          <a:prstGeom prst="rect">
            <a:avLst/>
          </a:prstGeom>
        </p:spPr>
        <p:txBody>
          <a:bodyPr wrap="square">
            <a:spAutoFit/>
          </a:bodyPr>
          <a:lstStyle/>
          <a:p>
            <a:r>
              <a:rPr lang="hu-HU" i="1" dirty="0">
                <a:solidFill>
                  <a:schemeClr val="tx1">
                    <a:lumMod val="95000"/>
                    <a:lumOff val="5000"/>
                  </a:schemeClr>
                </a:solidFill>
              </a:rPr>
              <a:t>Miletics Pál</a:t>
            </a:r>
          </a:p>
          <a:p>
            <a:r>
              <a:rPr lang="hu-HU" sz="1600" i="1" dirty="0" smtClean="0">
                <a:solidFill>
                  <a:schemeClr val="tx1">
                    <a:lumMod val="95000"/>
                    <a:lumOff val="5000"/>
                  </a:schemeClr>
                </a:solidFill>
              </a:rPr>
              <a:t>pmiletics@gmail.com</a:t>
            </a:r>
            <a:endParaRPr lang="hu-HU" sz="1600" i="1" dirty="0">
              <a:solidFill>
                <a:schemeClr val="tx1">
                  <a:lumMod val="95000"/>
                  <a:lumOff val="5000"/>
                </a:schemeClr>
              </a:solidFill>
            </a:endParaRPr>
          </a:p>
          <a:p>
            <a:r>
              <a:rPr lang="hu-HU" sz="1600" i="1" dirty="0">
                <a:solidFill>
                  <a:schemeClr val="tx1">
                    <a:lumMod val="95000"/>
                    <a:lumOff val="5000"/>
                  </a:schemeClr>
                </a:solidFill>
              </a:rPr>
              <a:t>+36704224404</a:t>
            </a:r>
          </a:p>
        </p:txBody>
      </p:sp>
    </p:spTree>
    <p:extLst>
      <p:ext uri="{BB962C8B-B14F-4D97-AF65-F5344CB8AC3E}">
        <p14:creationId xmlns:p14="http://schemas.microsoft.com/office/powerpoint/2010/main" val="366604268"/>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http://img.scoop.it/UCNPUiYPopyiVCI_aOnyjzl72eJkfbmt4t8yenImKBVaiQDB_Rd1H6kmuBWtceBJ"/>
          <p:cNvPicPr>
            <a:picLocks noChangeAspect="1" noChangeArrowheads="1"/>
          </p:cNvPicPr>
          <p:nvPr/>
        </p:nvPicPr>
        <p:blipFill rotWithShape="1">
          <a:blip r:embed="rId3">
            <a:extLst>
              <a:ext uri="{28A0092B-C50C-407E-A947-70E740481C1C}">
                <a14:useLocalDpi xmlns:a14="http://schemas.microsoft.com/office/drawing/2010/main" val="0"/>
              </a:ext>
            </a:extLst>
          </a:blip>
          <a:srcRect l="6927" t="9869" r="9041" b="5950"/>
          <a:stretch/>
        </p:blipFill>
        <p:spPr bwMode="auto">
          <a:xfrm>
            <a:off x="4788024" y="1546268"/>
            <a:ext cx="2454442" cy="2458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http://thinkgp.com.au/sites/default/files/imagecache/320/2078_icon.jpg"/>
          <p:cNvPicPr>
            <a:picLocks noChangeAspect="1" noChangeArrowheads="1"/>
          </p:cNvPicPr>
          <p:nvPr/>
        </p:nvPicPr>
        <p:blipFill rotWithShape="1">
          <a:blip r:embed="rId4">
            <a:extLst>
              <a:ext uri="{28A0092B-C50C-407E-A947-70E740481C1C}">
                <a14:useLocalDpi xmlns:a14="http://schemas.microsoft.com/office/drawing/2010/main" val="0"/>
              </a:ext>
            </a:extLst>
          </a:blip>
          <a:srcRect l="7730" r="13827" b="13079"/>
          <a:stretch/>
        </p:blipFill>
        <p:spPr bwMode="auto">
          <a:xfrm>
            <a:off x="6843809" y="3828944"/>
            <a:ext cx="2181727" cy="2649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scienceroll.files.wordpress.com/2008/06/laptop-dru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8" y="1165340"/>
            <a:ext cx="2915816" cy="2335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http://smartway.com.bd/wp-content/uploads/2012/07/ist2_7647263-network-concept.jpg"/>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9552" y="2225912"/>
            <a:ext cx="6480720" cy="3147304"/>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doboz 10"/>
          <p:cNvSpPr txBox="1"/>
          <p:nvPr/>
        </p:nvSpPr>
        <p:spPr>
          <a:xfrm>
            <a:off x="1619672" y="764704"/>
            <a:ext cx="7603050" cy="1015663"/>
          </a:xfrm>
          <a:prstGeom prst="rect">
            <a:avLst/>
          </a:prstGeom>
          <a:noFill/>
        </p:spPr>
        <p:txBody>
          <a:bodyPr wrap="square" rtlCol="0">
            <a:spAutoFit/>
          </a:bodyPr>
          <a:lstStyle/>
          <a:p>
            <a:pPr algn="r"/>
            <a:r>
              <a:rPr lang="hu-HU" sz="6000" i="1" dirty="0" smtClean="0">
                <a:solidFill>
                  <a:schemeClr val="bg1">
                    <a:lumMod val="50000"/>
                  </a:schemeClr>
                </a:solidFill>
              </a:rPr>
              <a:t>Network</a:t>
            </a:r>
            <a:endParaRPr lang="en-US" sz="6000" i="1" dirty="0" smtClean="0">
              <a:solidFill>
                <a:schemeClr val="bg1">
                  <a:lumMod val="50000"/>
                </a:schemeClr>
              </a:solidFill>
            </a:endParaRPr>
          </a:p>
        </p:txBody>
      </p:sp>
      <p:pic>
        <p:nvPicPr>
          <p:cNvPr id="5134" name="Picture 14" descr="http://www.mobilemarketingwatch.com/wordpress/wp-content/uploads/2011/06/mHealth-iPhones-to-Provide-Mobile-Means-for-Monitoring-Blood-Pressure-300x210.jpg"/>
          <p:cNvPicPr>
            <a:picLocks noChangeAspect="1" noChangeArrowheads="1"/>
          </p:cNvPicPr>
          <p:nvPr/>
        </p:nvPicPr>
        <p:blipFill rotWithShape="1">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l="9793" b="5377"/>
          <a:stretch/>
        </p:blipFill>
        <p:spPr bwMode="auto">
          <a:xfrm>
            <a:off x="35496" y="3356992"/>
            <a:ext cx="2403376" cy="176473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www.mobilemarketingwatch.com/wordpress/wp-content/uploads/2011/01/New-mHealth-Tech-Provides-Clinical-Quality-Cardiac-Readings...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4364232"/>
            <a:ext cx="2808312" cy="2377137"/>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www.nasi.com/images/IBM_BladeServer-LS20.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252589"/>
            <a:ext cx="1788410" cy="24167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ímla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332656"/>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7693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p:nvPr/>
        </p:nvSpPr>
        <p:spPr>
          <a:xfrm>
            <a:off x="107504" y="3284984"/>
            <a:ext cx="9505056" cy="4032448"/>
          </a:xfrm>
          <a:prstGeom prst="rect">
            <a:avLst/>
          </a:prstGeom>
          <a:noFill/>
        </p:spPr>
        <p:txBody>
          <a:bodyPr wrap="square" rtlCol="0">
            <a:normAutofit fontScale="55000" lnSpcReduction="20000"/>
            <a:scene3d>
              <a:camera prst="orthographicFront">
                <a:rot lat="3406443" lon="20151211" rev="19908763"/>
              </a:camera>
              <a:lightRig rig="threePt" dir="t"/>
            </a:scene3d>
          </a:bodyPr>
          <a:lstStyle/>
          <a:p>
            <a:pPr lvl="0"/>
            <a:r>
              <a:rPr lang="en-US" b="1" cap="small" dirty="0" smtClean="0"/>
              <a:t/>
            </a:r>
            <a:br>
              <a:rPr lang="en-US" b="1" cap="small" dirty="0" smtClean="0"/>
            </a:br>
            <a:r>
              <a:rPr lang="hu-HU" sz="15000" cap="small" dirty="0" smtClean="0">
                <a:solidFill>
                  <a:srgbClr val="FF3300"/>
                </a:solidFill>
              </a:rPr>
              <a:t>MOBILE OPERATORS</a:t>
            </a:r>
          </a:p>
          <a:p>
            <a:pPr lvl="0"/>
            <a:r>
              <a:rPr lang="en-US" sz="15000" dirty="0" smtClean="0"/>
              <a:t>aiming to increase </a:t>
            </a:r>
            <a:r>
              <a:rPr lang="en-US" sz="15000" cap="small" dirty="0" smtClean="0"/>
              <a:t>ARPU</a:t>
            </a:r>
            <a:endParaRPr lang="hu-HU" sz="15000" cap="small" dirty="0" smtClean="0"/>
          </a:p>
          <a:p>
            <a:pPr lvl="0"/>
            <a:endParaRPr lang="en-US" cap="small" dirty="0"/>
          </a:p>
        </p:txBody>
      </p:sp>
      <p:pic>
        <p:nvPicPr>
          <p:cNvPr id="14338" name="Picture 2" descr="http://us.123rf.com/400wm/400/400/eugenesergeev/eugenesergeev1212/eugenesergeev121200016/16702361-stack-of-colorful-phone-sim-cards-isolated-on-white-background-with-shadow-3d-render-illustration.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23928" y="26574"/>
            <a:ext cx="4896544" cy="3672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íml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89" y="260648"/>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78702"/>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p:nvPr/>
        </p:nvSpPr>
        <p:spPr>
          <a:xfrm>
            <a:off x="107504" y="836712"/>
            <a:ext cx="9505056" cy="4032448"/>
          </a:xfrm>
          <a:prstGeom prst="rect">
            <a:avLst/>
          </a:prstGeom>
          <a:noFill/>
        </p:spPr>
        <p:txBody>
          <a:bodyPr wrap="square" rtlCol="0">
            <a:normAutofit fontScale="62500" lnSpcReduction="20000"/>
            <a:scene3d>
              <a:camera prst="orthographicFront">
                <a:rot lat="3406443" lon="20151211" rev="19908763"/>
              </a:camera>
              <a:lightRig rig="threePt" dir="t"/>
            </a:scene3d>
          </a:bodyPr>
          <a:lstStyle/>
          <a:p>
            <a:pPr lvl="0"/>
            <a:r>
              <a:rPr lang="en-US" b="1" cap="small" dirty="0" smtClean="0"/>
              <a:t/>
            </a:r>
            <a:br>
              <a:rPr lang="en-US" b="1" cap="small" dirty="0" smtClean="0"/>
            </a:br>
            <a:r>
              <a:rPr lang="hu-HU" sz="15000" cap="small" dirty="0" smtClean="0">
                <a:solidFill>
                  <a:srgbClr val="FF3300"/>
                </a:solidFill>
              </a:rPr>
              <a:t>MEDICAL FIRMS</a:t>
            </a:r>
            <a:r>
              <a:rPr lang="en-US" sz="15000" cap="small" dirty="0" smtClean="0"/>
              <a:t/>
            </a:r>
            <a:br>
              <a:rPr lang="en-US" sz="15000" cap="small" dirty="0" smtClean="0"/>
            </a:br>
            <a:r>
              <a:rPr lang="en-US" sz="14100" dirty="0" smtClean="0"/>
              <a:t>Planning to expand their portfolio</a:t>
            </a:r>
            <a:endParaRPr lang="en-US" sz="14100" cap="small" dirty="0"/>
          </a:p>
        </p:txBody>
      </p:sp>
      <p:pic>
        <p:nvPicPr>
          <p:cNvPr id="12290" name="Picture 2" descr="http://themedicalbillingandcodingschools.com/wp-content/uploads/2012/01/Medical-billing-coding-school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1" y="2885534"/>
            <a:ext cx="6382291" cy="39724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íml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89" y="260648"/>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26878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p:nvPr/>
        </p:nvSpPr>
        <p:spPr>
          <a:xfrm>
            <a:off x="107504" y="2492896"/>
            <a:ext cx="9505056" cy="4032448"/>
          </a:xfrm>
          <a:prstGeom prst="rect">
            <a:avLst/>
          </a:prstGeom>
          <a:noFill/>
          <a:scene3d>
            <a:camera prst="perspectiveContrastingRightFacing"/>
            <a:lightRig rig="threePt" dir="t"/>
          </a:scene3d>
        </p:spPr>
        <p:txBody>
          <a:bodyPr wrap="square" rtlCol="0">
            <a:normAutofit fontScale="47500" lnSpcReduction="20000"/>
            <a:scene3d>
              <a:camera prst="orthographicFront">
                <a:rot lat="3406443" lon="20151211" rev="19908763"/>
              </a:camera>
              <a:lightRig rig="threePt" dir="t"/>
            </a:scene3d>
          </a:bodyPr>
          <a:lstStyle/>
          <a:p>
            <a:pPr lvl="0"/>
            <a:r>
              <a:rPr lang="en-US" b="1" cap="small" dirty="0" smtClean="0">
                <a:solidFill>
                  <a:srgbClr val="FF3300"/>
                </a:solidFill>
              </a:rPr>
              <a:t/>
            </a:r>
            <a:br>
              <a:rPr lang="en-US" b="1" cap="small" dirty="0" smtClean="0">
                <a:solidFill>
                  <a:srgbClr val="FF3300"/>
                </a:solidFill>
              </a:rPr>
            </a:br>
            <a:r>
              <a:rPr lang="en-US" sz="15000" dirty="0" smtClean="0">
                <a:solidFill>
                  <a:srgbClr val="FF3300"/>
                </a:solidFill>
              </a:rPr>
              <a:t>Developers </a:t>
            </a:r>
            <a:r>
              <a:rPr lang="en-US" sz="15000" dirty="0" smtClean="0"/>
              <a:t/>
            </a:r>
            <a:br>
              <a:rPr lang="en-US" sz="15000" dirty="0" smtClean="0"/>
            </a:br>
            <a:r>
              <a:rPr lang="en-US" sz="15000" dirty="0" smtClean="0"/>
              <a:t>able to deliver software &amp; applications </a:t>
            </a:r>
          </a:p>
        </p:txBody>
      </p:sp>
      <p:pic>
        <p:nvPicPr>
          <p:cNvPr id="11266" name="Picture 2" descr="http://wireless.csail.mit.edu/sites/wireless/files/mobile_0_0.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25565">
            <a:off x="4747921" y="56009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íml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89" y="260648"/>
            <a:ext cx="2857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57895"/>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p:nvPr/>
        </p:nvSpPr>
        <p:spPr>
          <a:xfrm>
            <a:off x="323528" y="4005064"/>
            <a:ext cx="8640960" cy="3024336"/>
          </a:xfrm>
          <a:prstGeom prst="rect">
            <a:avLst/>
          </a:prstGeom>
          <a:noFill/>
          <a:scene3d>
            <a:camera prst="perspectiveRelaxed"/>
            <a:lightRig rig="threePt" dir="t"/>
          </a:scene3d>
        </p:spPr>
        <p:txBody>
          <a:bodyPr wrap="square" rtlCol="0">
            <a:normAutofit fontScale="47500" lnSpcReduction="20000"/>
            <a:scene3d>
              <a:camera prst="orthographicFront">
                <a:rot lat="3406443" lon="20151211" rev="19908763"/>
              </a:camera>
              <a:lightRig rig="threePt" dir="t"/>
            </a:scene3d>
          </a:bodyPr>
          <a:lstStyle/>
          <a:p>
            <a:pPr lvl="0" algn="ctr"/>
            <a:r>
              <a:rPr lang="en-US" b="1" cap="small" dirty="0" smtClean="0">
                <a:solidFill>
                  <a:srgbClr val="FF3300"/>
                </a:solidFill>
              </a:rPr>
              <a:t/>
            </a:r>
            <a:br>
              <a:rPr lang="en-US" b="1" cap="small" dirty="0" smtClean="0">
                <a:solidFill>
                  <a:srgbClr val="FF3300"/>
                </a:solidFill>
              </a:rPr>
            </a:br>
            <a:r>
              <a:rPr lang="en-US" sz="15000" cap="small" dirty="0" smtClean="0">
                <a:solidFill>
                  <a:srgbClr val="FF3300"/>
                </a:solidFill>
              </a:rPr>
              <a:t>Cloud service providers </a:t>
            </a:r>
            <a:r>
              <a:rPr lang="en-US" sz="15000" cap="small" dirty="0" smtClean="0"/>
              <a:t/>
            </a:r>
            <a:br>
              <a:rPr lang="en-US" sz="15000" cap="small" dirty="0" smtClean="0"/>
            </a:br>
            <a:r>
              <a:rPr lang="en-US" sz="15000" dirty="0" smtClean="0"/>
              <a:t>looking for new portfolio services</a:t>
            </a:r>
          </a:p>
          <a:p>
            <a:pPr lvl="0"/>
            <a:endParaRPr lang="en-US" cap="small" dirty="0"/>
          </a:p>
        </p:txBody>
      </p:sp>
      <p:pic>
        <p:nvPicPr>
          <p:cNvPr id="16386" name="Picture 2" descr="http://edudemic.com/wp-content/uploads/2011/10/cloud-compu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200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ím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80928"/>
            <a:ext cx="2315595" cy="50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3593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2417</TotalTime>
  <Words>3652</Words>
  <Application>Microsoft Office PowerPoint</Application>
  <PresentationFormat>On-screen Show (4:3)</PresentationFormat>
  <Paragraphs>458</Paragraphs>
  <Slides>46</Slides>
  <Notes>30</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Office-téma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Significance and Value of Med-e-Tel for the Global Telemedicine World </vt:lpstr>
      <vt:lpstr>Global Implementation of Telemedicine/eHealth</vt:lpstr>
      <vt:lpstr>The 4 Most Widely Implemented eHealth Services</vt:lpstr>
      <vt:lpstr>Distribution of the 4 Most Widely Implemented eHealth Services by Income Countries</vt:lpstr>
      <vt:lpstr>Global Distribution of Mobile eHealth:  14 Most Widespread Mobile Services</vt:lpstr>
      <vt:lpstr>PowerPoint Presentation</vt:lpstr>
      <vt:lpstr>PowerPoint Presentation</vt:lpstr>
      <vt:lpstr>PowerPoint Presentation</vt:lpstr>
      <vt:lpstr>PowerPoint Presentation</vt:lpstr>
      <vt:lpstr>Why m-health promises to be a winning solution</vt:lpstr>
      <vt:lpstr>m-health as a ‘developing world’ solution</vt:lpstr>
      <vt:lpstr>Why Is mHealth Important? </vt:lpstr>
      <vt:lpstr>1st Generation Projects Established Usability</vt:lpstr>
      <vt:lpstr>1st Versus 2nd Generation Programs</vt:lpstr>
      <vt:lpstr>Categories of mHealth Programs</vt:lpstr>
      <vt:lpstr>What is the Impact of mHealth?</vt:lpstr>
      <vt:lpstr>Peer Reviewed Evidence on mHealth for Family Planning</vt:lpstr>
      <vt:lpstr>Evidence on mHealth for Other Topics</vt:lpstr>
      <vt:lpstr>Evidence on mHealth for Other Topics </vt:lpstr>
      <vt:lpstr>Moving Forward: Priorities for mHealth Research</vt:lpstr>
      <vt:lpstr>The Omron case –  an eHealth project</vt:lpstr>
      <vt:lpstr>Omron</vt:lpstr>
      <vt:lpstr>The complete solution</vt:lpstr>
      <vt:lpstr>PowerPoint Presentation</vt:lpstr>
      <vt:lpstr>Go to market</vt:lpstr>
      <vt:lpstr>PowerPoint Presentation</vt:lpstr>
      <vt:lpstr>Health in the future: Europe 2020</vt:lpstr>
      <vt:lpstr>7 Flagship initiatives</vt:lpstr>
      <vt:lpstr>Health in Europe 2020: Innovation platform for healthy and active ageing</vt:lpstr>
      <vt:lpstr>Challenges to health care sector</vt:lpstr>
      <vt:lpstr>Preventable chronic diseases</vt:lpstr>
      <vt:lpstr>A reflection process on chronic diseases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Nagy Gabriella</dc:creator>
  <cp:lastModifiedBy>Miletics Pál</cp:lastModifiedBy>
  <cp:revision>79</cp:revision>
  <dcterms:created xsi:type="dcterms:W3CDTF">2013-04-24T08:11:08Z</dcterms:created>
  <dcterms:modified xsi:type="dcterms:W3CDTF">2013-11-24T20:33:00Z</dcterms:modified>
</cp:coreProperties>
</file>